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League Spartan" panose="00000800000000000000"/>
      <p:bold r:id="rId26"/>
    </p:embeddedFont>
    <p:embeddedFont>
      <p:font typeface="Nunito Bold"/>
      <p:bold r:id="rId27"/>
    </p:embeddedFont>
    <p:embeddedFont>
      <p:font typeface="Nunito"/>
      <p:regular r:id="rId28"/>
    </p:embeddedFont>
    <p:embeddedFont>
      <p:font typeface="AC Diary Girl" panose="02000603000000000000"/>
      <p:regular r:id="rId29"/>
    </p:embeddedFont>
    <p:embeddedFont>
      <p:font typeface="AC Diary Girl Bold" panose="0200060300000000000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3.svg"/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34.png"/><Relationship Id="rId7" Type="http://schemas.openxmlformats.org/officeDocument/2006/relationships/image" Target="../media/image7.svg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4" Type="http://schemas.openxmlformats.org/officeDocument/2006/relationships/image" Target="../media/image32.png"/><Relationship Id="rId3" Type="http://schemas.openxmlformats.org/officeDocument/2006/relationships/image" Target="../media/image3.svg"/><Relationship Id="rId2" Type="http://schemas.openxmlformats.org/officeDocument/2006/relationships/image" Target="../media/image31.png"/><Relationship Id="rId17" Type="http://schemas.openxmlformats.org/officeDocument/2006/relationships/slideLayout" Target="../slideLayouts/slideLayout7.xml"/><Relationship Id="rId16" Type="http://schemas.openxmlformats.org/officeDocument/2006/relationships/hyperlink" Target="https://vercel.com/anindas-projects-a3531d1c/imu-multi-ai-agent" TargetMode="External"/><Relationship Id="rId15" Type="http://schemas.openxmlformats.org/officeDocument/2006/relationships/hyperlink" Target="https://imu-multi-ai-agent.vercel.app" TargetMode="External"/><Relationship Id="rId14" Type="http://schemas.openxmlformats.org/officeDocument/2006/relationships/hyperlink" Target="https://drive.google.com/drive/folders/1RjznN_l68ItKxF4vhygiKxwKaDwlUg0s?usp=sharing" TargetMode="External"/><Relationship Id="rId13" Type="http://schemas.openxmlformats.org/officeDocument/2006/relationships/hyperlink" Target="https://github.com/ANINDASAU/iMu-MultiAI-agent" TargetMode="External"/><Relationship Id="rId12" Type="http://schemas.openxmlformats.org/officeDocument/2006/relationships/hyperlink" Target="https://dashboard.render.com/web/srv-d5jvu2d6ubrc7399eohg/deploys/dep-d5k0t57fte5s738vj550?r=2026-01-14%4021%3A44%3A58%7E2026-01-14%4021%3A49%3A12" TargetMode="External"/><Relationship Id="rId11" Type="http://schemas.openxmlformats.org/officeDocument/2006/relationships/hyperlink" Target="https://supabase.com/dashboard/project/ccfxqovylowipedkhwou/editor/31942" TargetMode="External"/><Relationship Id="rId10" Type="http://schemas.openxmlformats.org/officeDocument/2006/relationships/hyperlink" Target="https://imu-multi-ai-agent.onrender.com" TargetMode="Externa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33.png"/><Relationship Id="rId3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5.svg"/><Relationship Id="rId2" Type="http://schemas.openxmlformats.org/officeDocument/2006/relationships/tags" Target="../tags/tag1.xml"/><Relationship Id="rId19" Type="http://schemas.openxmlformats.org/officeDocument/2006/relationships/image" Target="../media/image4.png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5260" y="134620"/>
            <a:ext cx="17998440" cy="9806305"/>
            <a:chOff x="0" y="0"/>
            <a:chExt cx="23713467" cy="14336025"/>
          </a:xfrm>
        </p:grpSpPr>
        <p:sp>
          <p:nvSpPr>
            <p:cNvPr id="4" name="Freeform 4"/>
            <p:cNvSpPr/>
            <p:nvPr/>
          </p:nvSpPr>
          <p:spPr>
            <a:xfrm rot="-465442">
              <a:off x="20535982" y="1775690"/>
              <a:ext cx="2138193" cy="2342642"/>
            </a:xfrm>
            <a:custGeom>
              <a:avLst/>
              <a:gdLst/>
              <a:ahLst/>
              <a:cxnLst/>
              <a:rect l="l" t="t" r="r" b="b"/>
              <a:pathLst>
                <a:path w="2138193" h="2342642">
                  <a:moveTo>
                    <a:pt x="0" y="0"/>
                  </a:moveTo>
                  <a:lnTo>
                    <a:pt x="2138193" y="0"/>
                  </a:lnTo>
                  <a:lnTo>
                    <a:pt x="2138193" y="2342642"/>
                  </a:lnTo>
                  <a:lnTo>
                    <a:pt x="0" y="2342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313" y="0"/>
              <a:ext cx="3193014" cy="3449872"/>
            </a:xfrm>
            <a:custGeom>
              <a:avLst/>
              <a:gdLst/>
              <a:ahLst/>
              <a:cxnLst/>
              <a:rect l="l" t="t" r="r" b="b"/>
              <a:pathLst>
                <a:path w="3193014" h="3449872">
                  <a:moveTo>
                    <a:pt x="0" y="0"/>
                  </a:moveTo>
                  <a:lnTo>
                    <a:pt x="3193014" y="0"/>
                  </a:lnTo>
                  <a:lnTo>
                    <a:pt x="3193014" y="3449872"/>
                  </a:lnTo>
                  <a:lnTo>
                    <a:pt x="0" y="3449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098192" y="12627866"/>
              <a:ext cx="4578942" cy="840860"/>
            </a:xfrm>
            <a:custGeom>
              <a:avLst/>
              <a:gdLst/>
              <a:ahLst/>
              <a:cxnLst/>
              <a:rect l="l" t="t" r="r" b="b"/>
              <a:pathLst>
                <a:path w="4578942" h="840860">
                  <a:moveTo>
                    <a:pt x="0" y="0"/>
                  </a:moveTo>
                  <a:lnTo>
                    <a:pt x="4578941" y="0"/>
                  </a:lnTo>
                  <a:lnTo>
                    <a:pt x="4578941" y="840860"/>
                  </a:lnTo>
                  <a:lnTo>
                    <a:pt x="0" y="84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37417">
              <a:off x="860861" y="10919708"/>
              <a:ext cx="4732933" cy="3416317"/>
            </a:xfrm>
            <a:custGeom>
              <a:avLst/>
              <a:gdLst/>
              <a:ahLst/>
              <a:cxnLst/>
              <a:rect l="l" t="t" r="r" b="b"/>
              <a:pathLst>
                <a:path w="4732933" h="3416317">
                  <a:moveTo>
                    <a:pt x="0" y="0"/>
                  </a:moveTo>
                  <a:lnTo>
                    <a:pt x="4732932" y="0"/>
                  </a:lnTo>
                  <a:lnTo>
                    <a:pt x="4732932" y="3416317"/>
                  </a:lnTo>
                  <a:lnTo>
                    <a:pt x="0" y="34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4390106"/>
              <a:ext cx="23713467" cy="1093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35"/>
                </a:lnSpc>
              </a:pPr>
              <a:r>
                <a:rPr lang="en-US" sz="4170">
                  <a:solidFill>
                    <a:srgbClr val="337271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Intelligent University Management System for Students</a:t>
              </a:r>
              <a:endParaRPr lang="en-US" sz="4170">
                <a:solidFill>
                  <a:srgbClr val="33727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46220" y="5871271"/>
              <a:ext cx="13375711" cy="900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5"/>
                </a:lnSpc>
              </a:pPr>
              <a:r>
                <a:rPr lang="en-US" sz="343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FULL NAME/ SUBMITTED BY </a:t>
              </a:r>
              <a:r>
                <a:rPr lang="en-US" sz="34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: ANINDA SAU</a:t>
              </a:r>
              <a:endParaRPr lang="en-US" sz="34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31110" y="6859968"/>
              <a:ext cx="14366530" cy="89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43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Registered E-mail on AICTE</a:t>
              </a:r>
              <a:r>
                <a:rPr lang="en-US" sz="34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: anindasau@gmail.com</a:t>
              </a:r>
              <a:endParaRPr lang="en-US" sz="34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71620" y="8628231"/>
              <a:ext cx="13027722" cy="89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43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COLLEGE NAME</a:t>
              </a:r>
              <a:r>
                <a:rPr lang="en-US" sz="34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: THE NEOTIA UNIVERSITY</a:t>
              </a:r>
              <a:endParaRPr lang="en-US" sz="34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53550" y="9482095"/>
              <a:ext cx="6949700" cy="89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43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PHN NO</a:t>
              </a:r>
              <a:r>
                <a:rPr lang="en-US" sz="34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: 6290972423</a:t>
              </a:r>
              <a:endParaRPr lang="en-US" sz="34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21692" y="7774368"/>
              <a:ext cx="16440515" cy="89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43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IBM SkillsBuild Platform e-mail ID :</a:t>
              </a:r>
              <a:r>
                <a:rPr lang="en-US" sz="34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sauaninda04@gmail.com</a:t>
              </a:r>
              <a:endParaRPr lang="en-US" sz="34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93103" y="2823186"/>
              <a:ext cx="18327262" cy="1177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80"/>
                </a:lnSpc>
              </a:pPr>
              <a:r>
                <a:rPr lang="en-US" sz="4485" b="1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PROJECT TITLE</a:t>
              </a:r>
              <a:endParaRPr lang="en-US" sz="4485" b="1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900112"/>
            <a:ext cx="18092420" cy="9057109"/>
            <a:chOff x="3017222" y="2763268"/>
            <a:chExt cx="24123227" cy="12076146"/>
          </a:xfrm>
        </p:grpSpPr>
        <p:sp>
          <p:nvSpPr>
            <p:cNvPr id="3" name="Freeform 3"/>
            <p:cNvSpPr/>
            <p:nvPr/>
          </p:nvSpPr>
          <p:spPr>
            <a:xfrm>
              <a:off x="3307927" y="3442547"/>
              <a:ext cx="5654887" cy="3413760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4643629" y="11062547"/>
              <a:ext cx="2496820" cy="3522133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945679" y="5375309"/>
              <a:ext cx="7487504" cy="9152565"/>
            </a:xfrm>
            <a:custGeom>
              <a:avLst/>
              <a:gdLst/>
              <a:ahLst/>
              <a:cxnLst/>
              <a:rect l="l" t="t" r="r" b="b"/>
              <a:pathLst>
                <a:path w="7487504" h="9152565">
                  <a:moveTo>
                    <a:pt x="0" y="0"/>
                  </a:moveTo>
                  <a:lnTo>
                    <a:pt x="7487504" y="0"/>
                  </a:lnTo>
                  <a:lnTo>
                    <a:pt x="7487504" y="9152566"/>
                  </a:lnTo>
                  <a:lnTo>
                    <a:pt x="0" y="9152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211" t="-21012" r="-103882" b="-1984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55637" y="4838951"/>
              <a:ext cx="7186354" cy="10000463"/>
            </a:xfrm>
            <a:custGeom>
              <a:avLst/>
              <a:gdLst/>
              <a:ahLst/>
              <a:cxnLst/>
              <a:rect l="l" t="t" r="r" b="b"/>
              <a:pathLst>
                <a:path w="7186354" h="10000463">
                  <a:moveTo>
                    <a:pt x="0" y="0"/>
                  </a:moveTo>
                  <a:lnTo>
                    <a:pt x="7186354" y="0"/>
                  </a:lnTo>
                  <a:lnTo>
                    <a:pt x="7186354" y="10000463"/>
                  </a:lnTo>
                  <a:lnTo>
                    <a:pt x="0" y="10000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5461" t="-18656" r="-112676" b="-993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17222" y="4858843"/>
              <a:ext cx="6616856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Result-1 : UI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" y="900112"/>
            <a:ext cx="18101945" cy="9208959"/>
            <a:chOff x="2799927" y="2763268"/>
            <a:chExt cx="24135926" cy="12278612"/>
          </a:xfrm>
        </p:grpSpPr>
        <p:sp>
          <p:nvSpPr>
            <p:cNvPr id="3" name="Freeform 3"/>
            <p:cNvSpPr/>
            <p:nvPr/>
          </p:nvSpPr>
          <p:spPr>
            <a:xfrm>
              <a:off x="2799927" y="4559895"/>
              <a:ext cx="6939280" cy="3666913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259540" y="11570547"/>
              <a:ext cx="2676313" cy="3471333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852017" y="4973143"/>
              <a:ext cx="14407190" cy="8104045"/>
            </a:xfrm>
            <a:custGeom>
              <a:avLst/>
              <a:gdLst/>
              <a:ahLst/>
              <a:cxnLst/>
              <a:rect l="l" t="t" r="r" b="b"/>
              <a:pathLst>
                <a:path w="14407190" h="8104045">
                  <a:moveTo>
                    <a:pt x="0" y="0"/>
                  </a:moveTo>
                  <a:lnTo>
                    <a:pt x="14407191" y="0"/>
                  </a:lnTo>
                  <a:lnTo>
                    <a:pt x="14407191" y="8104044"/>
                  </a:lnTo>
                  <a:lnTo>
                    <a:pt x="0" y="8104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17222" y="4858843"/>
              <a:ext cx="6616856" cy="2582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Result-2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Frontend Deployment :</a:t>
              </a:r>
              <a:endParaRPr lang="en-US" sz="31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Vercel Platform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" y="900112"/>
            <a:ext cx="18275077" cy="9386759"/>
            <a:chOff x="2799927" y="2763268"/>
            <a:chExt cx="24366769" cy="12515679"/>
          </a:xfrm>
        </p:grpSpPr>
        <p:sp>
          <p:nvSpPr>
            <p:cNvPr id="3" name="Freeform 3"/>
            <p:cNvSpPr/>
            <p:nvPr/>
          </p:nvSpPr>
          <p:spPr>
            <a:xfrm>
              <a:off x="2799927" y="4458295"/>
              <a:ext cx="6646333" cy="4340860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4745229" y="12202160"/>
              <a:ext cx="2421467" cy="3076787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569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Result-3 : 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Backend Deployment:</a:t>
              </a:r>
              <a:endParaRPr lang="en-US" sz="3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Render Platform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9595735" y="4934794"/>
              <a:ext cx="15575757" cy="8761363"/>
            </a:xfrm>
            <a:custGeom>
              <a:avLst/>
              <a:gdLst/>
              <a:ahLst/>
              <a:cxnLst/>
              <a:rect l="l" t="t" r="r" b="b"/>
              <a:pathLst>
                <a:path w="15575757" h="8761363">
                  <a:moveTo>
                    <a:pt x="0" y="0"/>
                  </a:moveTo>
                  <a:lnTo>
                    <a:pt x="15575757" y="0"/>
                  </a:lnTo>
                  <a:lnTo>
                    <a:pt x="15575757" y="8761363"/>
                  </a:lnTo>
                  <a:lnTo>
                    <a:pt x="0" y="8761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900112"/>
            <a:ext cx="17947640" cy="9024808"/>
            <a:chOff x="3017222" y="2763268"/>
            <a:chExt cx="23930186" cy="12033078"/>
          </a:xfrm>
        </p:grpSpPr>
        <p:sp>
          <p:nvSpPr>
            <p:cNvPr id="3" name="Freeform 3"/>
            <p:cNvSpPr/>
            <p:nvPr/>
          </p:nvSpPr>
          <p:spPr>
            <a:xfrm>
              <a:off x="3307629" y="3950295"/>
              <a:ext cx="6034193" cy="4142740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5050028" y="11773746"/>
              <a:ext cx="1897380" cy="3022600"/>
            </a:xfrm>
            <a:custGeom>
              <a:avLst/>
              <a:gdLst/>
              <a:ahLst/>
              <a:cxnLst/>
              <a:rect l="l" t="t" r="r" b="b"/>
              <a:pathLst>
                <a:path w="3420330" h="4726586">
                  <a:moveTo>
                    <a:pt x="0" y="0"/>
                  </a:moveTo>
                  <a:lnTo>
                    <a:pt x="3420329" y="0"/>
                  </a:lnTo>
                  <a:lnTo>
                    <a:pt x="3420329" y="4726586"/>
                  </a:lnTo>
                  <a:lnTo>
                    <a:pt x="0" y="472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658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Result-4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Database Platform:</a:t>
              </a:r>
              <a:endParaRPr lang="en-US" sz="34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Supabase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9368216" y="4820522"/>
              <a:ext cx="16444094" cy="7311746"/>
            </a:xfrm>
            <a:custGeom>
              <a:avLst/>
              <a:gdLst/>
              <a:ahLst/>
              <a:cxnLst/>
              <a:rect l="l" t="t" r="r" b="b"/>
              <a:pathLst>
                <a:path w="16444094" h="7311746">
                  <a:moveTo>
                    <a:pt x="0" y="0"/>
                  </a:moveTo>
                  <a:lnTo>
                    <a:pt x="16444094" y="0"/>
                  </a:lnTo>
                  <a:lnTo>
                    <a:pt x="16444094" y="7311745"/>
                  </a:lnTo>
                  <a:lnTo>
                    <a:pt x="0" y="7311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650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900112"/>
            <a:ext cx="18055813" cy="9128315"/>
            <a:chOff x="3017222" y="2763268"/>
            <a:chExt cx="24074418" cy="12171087"/>
          </a:xfrm>
        </p:grpSpPr>
        <p:sp>
          <p:nvSpPr>
            <p:cNvPr id="3" name="Freeform 3"/>
            <p:cNvSpPr/>
            <p:nvPr/>
          </p:nvSpPr>
          <p:spPr>
            <a:xfrm>
              <a:off x="3017222" y="4559895"/>
              <a:ext cx="6157807" cy="3559387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5355127" y="12688148"/>
              <a:ext cx="1736513" cy="2246207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582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Result-5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Multi Agent System:</a:t>
              </a:r>
              <a:endParaRPr lang="en-US" sz="31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relay.app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9267934" y="5063589"/>
              <a:ext cx="7876920" cy="7875155"/>
            </a:xfrm>
            <a:custGeom>
              <a:avLst/>
              <a:gdLst/>
              <a:ahLst/>
              <a:cxnLst/>
              <a:rect l="l" t="t" r="r" b="b"/>
              <a:pathLst>
                <a:path w="7876920" h="7875155">
                  <a:moveTo>
                    <a:pt x="0" y="0"/>
                  </a:moveTo>
                  <a:lnTo>
                    <a:pt x="7876920" y="0"/>
                  </a:lnTo>
                  <a:lnTo>
                    <a:pt x="7876920" y="7875155"/>
                  </a:lnTo>
                  <a:lnTo>
                    <a:pt x="0" y="7875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572" r="-30773" b="-327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448569" y="5063589"/>
              <a:ext cx="9082717" cy="7875155"/>
            </a:xfrm>
            <a:custGeom>
              <a:avLst/>
              <a:gdLst/>
              <a:ahLst/>
              <a:cxnLst/>
              <a:rect l="l" t="t" r="r" b="b"/>
              <a:pathLst>
                <a:path w="9082717" h="7875155">
                  <a:moveTo>
                    <a:pt x="0" y="0"/>
                  </a:moveTo>
                  <a:lnTo>
                    <a:pt x="9082717" y="0"/>
                  </a:lnTo>
                  <a:lnTo>
                    <a:pt x="9082717" y="7875155"/>
                  </a:lnTo>
                  <a:lnTo>
                    <a:pt x="0" y="7875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11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48569" y="13767419"/>
              <a:ext cx="651934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Continue ---&gt;</a:t>
              </a:r>
              <a:endParaRPr lang="en-US" sz="3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666844"/>
            <a:ext cx="17750790" cy="9318401"/>
            <a:chOff x="3017222" y="2452244"/>
            <a:chExt cx="23667720" cy="12424535"/>
          </a:xfrm>
        </p:grpSpPr>
        <p:sp>
          <p:nvSpPr>
            <p:cNvPr id="3" name="Freeform 3"/>
            <p:cNvSpPr/>
            <p:nvPr/>
          </p:nvSpPr>
          <p:spPr>
            <a:xfrm>
              <a:off x="3612429" y="4458844"/>
              <a:ext cx="5675207" cy="3713480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237229" y="12078546"/>
              <a:ext cx="2447713" cy="2798233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452244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569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Result-5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Multi Agent System:</a:t>
              </a:r>
              <a:endParaRPr lang="en-US" sz="3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relay.app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11327041" y="4495612"/>
              <a:ext cx="7329737" cy="6316898"/>
            </a:xfrm>
            <a:custGeom>
              <a:avLst/>
              <a:gdLst/>
              <a:ahLst/>
              <a:cxnLst/>
              <a:rect l="l" t="t" r="r" b="b"/>
              <a:pathLst>
                <a:path w="7329737" h="6316898">
                  <a:moveTo>
                    <a:pt x="0" y="0"/>
                  </a:moveTo>
                  <a:lnTo>
                    <a:pt x="7329737" y="0"/>
                  </a:lnTo>
                  <a:lnTo>
                    <a:pt x="7329737" y="6316898"/>
                  </a:lnTo>
                  <a:lnTo>
                    <a:pt x="0" y="6316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509" r="-1449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164244" y="4495612"/>
              <a:ext cx="7469168" cy="6316898"/>
            </a:xfrm>
            <a:custGeom>
              <a:avLst/>
              <a:gdLst/>
              <a:ahLst/>
              <a:cxnLst/>
              <a:rect l="l" t="t" r="r" b="b"/>
              <a:pathLst>
                <a:path w="7469168" h="6316898">
                  <a:moveTo>
                    <a:pt x="0" y="0"/>
                  </a:moveTo>
                  <a:lnTo>
                    <a:pt x="7469167" y="0"/>
                  </a:lnTo>
                  <a:lnTo>
                    <a:pt x="7469167" y="6316898"/>
                  </a:lnTo>
                  <a:lnTo>
                    <a:pt x="0" y="6316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46" r="-1399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578786" y="8171921"/>
              <a:ext cx="7338038" cy="6168493"/>
            </a:xfrm>
            <a:custGeom>
              <a:avLst/>
              <a:gdLst/>
              <a:ahLst/>
              <a:cxnLst/>
              <a:rect l="l" t="t" r="r" b="b"/>
              <a:pathLst>
                <a:path w="7338038" h="6168493">
                  <a:moveTo>
                    <a:pt x="0" y="0"/>
                  </a:moveTo>
                  <a:lnTo>
                    <a:pt x="7338038" y="0"/>
                  </a:lnTo>
                  <a:lnTo>
                    <a:pt x="7338038" y="6168494"/>
                  </a:lnTo>
                  <a:lnTo>
                    <a:pt x="0" y="6168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998" r="-4175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900112"/>
            <a:ext cx="18067655" cy="9386759"/>
            <a:chOff x="3017222" y="2763268"/>
            <a:chExt cx="24090207" cy="12515679"/>
          </a:xfrm>
        </p:grpSpPr>
        <p:sp>
          <p:nvSpPr>
            <p:cNvPr id="3" name="Freeform 3"/>
            <p:cNvSpPr/>
            <p:nvPr/>
          </p:nvSpPr>
          <p:spPr>
            <a:xfrm>
              <a:off x="3307629" y="4559895"/>
              <a:ext cx="5418667" cy="3522133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914562" y="12893040"/>
              <a:ext cx="2192867" cy="2385907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658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Result-6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Email Output:</a:t>
              </a:r>
              <a:endParaRPr lang="en-US" sz="34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Gmail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8880674" y="4888351"/>
              <a:ext cx="16034075" cy="9019167"/>
            </a:xfrm>
            <a:custGeom>
              <a:avLst/>
              <a:gdLst/>
              <a:ahLst/>
              <a:cxnLst/>
              <a:rect l="l" t="t" r="r" b="b"/>
              <a:pathLst>
                <a:path w="16034075" h="9019167">
                  <a:moveTo>
                    <a:pt x="0" y="0"/>
                  </a:moveTo>
                  <a:lnTo>
                    <a:pt x="16034075" y="0"/>
                  </a:lnTo>
                  <a:lnTo>
                    <a:pt x="16034075" y="9019167"/>
                  </a:lnTo>
                  <a:lnTo>
                    <a:pt x="0" y="9019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 rot="0">
              <a:off x="12316957" y="8055022"/>
              <a:ext cx="2045537" cy="148301"/>
              <a:chOff x="0" y="0"/>
              <a:chExt cx="404057" cy="2929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4057" cy="29294"/>
              </a:xfrm>
              <a:custGeom>
                <a:avLst/>
                <a:gdLst/>
                <a:ahLst/>
                <a:cxnLst/>
                <a:rect l="l" t="t" r="r" b="b"/>
                <a:pathLst>
                  <a:path w="404057" h="29294">
                    <a:moveTo>
                      <a:pt x="0" y="0"/>
                    </a:moveTo>
                    <a:lnTo>
                      <a:pt x="404057" y="0"/>
                    </a:lnTo>
                    <a:lnTo>
                      <a:pt x="404057" y="29294"/>
                    </a:lnTo>
                    <a:lnTo>
                      <a:pt x="0" y="29294"/>
                    </a:lnTo>
                    <a:close/>
                  </a:path>
                </a:pathLst>
              </a:custGeom>
              <a:solidFill>
                <a:srgbClr val="F8F4E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04057" cy="67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2984" y="900112"/>
            <a:ext cx="18125029" cy="9386759"/>
            <a:chOff x="3017222" y="2763268"/>
            <a:chExt cx="24166705" cy="12515679"/>
          </a:xfrm>
        </p:grpSpPr>
        <p:sp>
          <p:nvSpPr>
            <p:cNvPr id="3" name="Freeform 3"/>
            <p:cNvSpPr/>
            <p:nvPr/>
          </p:nvSpPr>
          <p:spPr>
            <a:xfrm>
              <a:off x="3815629" y="4458295"/>
              <a:ext cx="4792980" cy="3432387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772620" y="12504420"/>
              <a:ext cx="2411307" cy="2774527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4078" y="2763268"/>
              <a:ext cx="11882308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Results / Screenshots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17222" y="4858843"/>
              <a:ext cx="6616856" cy="263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u="sng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Result-7 :</a:t>
              </a:r>
              <a:endParaRPr lang="en-US" sz="4000" u="sng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Code Base:</a:t>
              </a:r>
              <a:endParaRPr lang="en-US" sz="33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VS Code</a:t>
              </a:r>
              <a:endParaRPr lang="en-US" sz="4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8718160" y="4732106"/>
              <a:ext cx="16311843" cy="9175412"/>
            </a:xfrm>
            <a:custGeom>
              <a:avLst/>
              <a:gdLst/>
              <a:ahLst/>
              <a:cxnLst/>
              <a:rect l="l" t="t" r="r" b="b"/>
              <a:pathLst>
                <a:path w="16311843" h="9175412">
                  <a:moveTo>
                    <a:pt x="0" y="0"/>
                  </a:moveTo>
                  <a:lnTo>
                    <a:pt x="16311843" y="0"/>
                  </a:lnTo>
                  <a:lnTo>
                    <a:pt x="16311843" y="9175412"/>
                  </a:lnTo>
                  <a:lnTo>
                    <a:pt x="0" y="917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05043" y="214402"/>
            <a:ext cx="17930495" cy="9910445"/>
            <a:chOff x="718820" y="2253827"/>
            <a:chExt cx="23907327" cy="13213927"/>
          </a:xfrm>
        </p:grpSpPr>
        <p:sp>
          <p:nvSpPr>
            <p:cNvPr id="4" name="TextBox 4"/>
            <p:cNvSpPr txBox="1"/>
            <p:nvPr/>
          </p:nvSpPr>
          <p:spPr>
            <a:xfrm>
              <a:off x="6840371" y="3881967"/>
              <a:ext cx="11594116" cy="160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0"/>
                </a:lnSpc>
              </a:pPr>
              <a:r>
                <a:rPr lang="en-US" sz="7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Links</a:t>
              </a:r>
              <a:endParaRPr lang="en-US" sz="7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465442">
              <a:off x="21219770" y="2676141"/>
              <a:ext cx="2685089" cy="2941831"/>
            </a:xfrm>
            <a:custGeom>
              <a:avLst/>
              <a:gdLst/>
              <a:ahLst/>
              <a:cxnLst/>
              <a:rect l="l" t="t" r="r" b="b"/>
              <a:pathLst>
                <a:path w="2685089" h="2941831">
                  <a:moveTo>
                    <a:pt x="0" y="0"/>
                  </a:moveTo>
                  <a:lnTo>
                    <a:pt x="2685089" y="0"/>
                  </a:lnTo>
                  <a:lnTo>
                    <a:pt x="2685089" y="2941831"/>
                  </a:lnTo>
                  <a:lnTo>
                    <a:pt x="0" y="294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820" y="2253827"/>
              <a:ext cx="4359487" cy="3232573"/>
            </a:xfrm>
            <a:custGeom>
              <a:avLst/>
              <a:gdLst/>
              <a:ahLst/>
              <a:cxnLst/>
              <a:rect l="l" t="t" r="r" b="b"/>
              <a:pathLst>
                <a:path w="5077913" h="5486400">
                  <a:moveTo>
                    <a:pt x="0" y="0"/>
                  </a:moveTo>
                  <a:lnTo>
                    <a:pt x="5077913" y="0"/>
                  </a:lnTo>
                  <a:lnTo>
                    <a:pt x="507791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426507" y="14282421"/>
              <a:ext cx="2199640" cy="1185333"/>
            </a:xfrm>
            <a:custGeom>
              <a:avLst/>
              <a:gdLst/>
              <a:ahLst/>
              <a:cxnLst/>
              <a:rect l="l" t="t" r="r" b="b"/>
              <a:pathLst>
                <a:path w="3171670" h="582434">
                  <a:moveTo>
                    <a:pt x="0" y="0"/>
                  </a:moveTo>
                  <a:lnTo>
                    <a:pt x="3171670" y="0"/>
                  </a:lnTo>
                  <a:lnTo>
                    <a:pt x="3171670" y="582434"/>
                  </a:lnTo>
                  <a:lnTo>
                    <a:pt x="0" y="58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37417">
              <a:off x="973683" y="13194348"/>
              <a:ext cx="3130547" cy="2259686"/>
            </a:xfrm>
            <a:custGeom>
              <a:avLst/>
              <a:gdLst/>
              <a:ahLst/>
              <a:cxnLst/>
              <a:rect l="l" t="t" r="r" b="b"/>
              <a:pathLst>
                <a:path w="3130547" h="2259686">
                  <a:moveTo>
                    <a:pt x="0" y="0"/>
                  </a:moveTo>
                  <a:lnTo>
                    <a:pt x="3130547" y="0"/>
                  </a:lnTo>
                  <a:lnTo>
                    <a:pt x="3130547" y="2259686"/>
                  </a:lnTo>
                  <a:lnTo>
                    <a:pt x="0" y="2259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283885" y="7310599"/>
              <a:ext cx="4898542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Render Link : </a:t>
              </a:r>
              <a:endParaRPr lang="en-US" sz="40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597376" y="7398441"/>
              <a:ext cx="11951647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0" tooltip="https://imu-multi-ai-agent.onrender.com"/>
                </a:rPr>
                <a:t>  https://imu-multi-ai-agent.onrender.com</a:t>
              </a:r>
              <a:endParaRPr lang="en-US" sz="3500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0" tooltip="https://imu-multi-ai-agent.onrender.co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261051" y="9916949"/>
              <a:ext cx="5703377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Supabase Link :</a:t>
              </a:r>
              <a:endParaRPr lang="en-US" sz="40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64428" y="10022783"/>
              <a:ext cx="12219295" cy="1439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0"/>
                </a:lnSpc>
              </a:pPr>
              <a:r>
                <a:rPr lang="en-US" sz="3165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1" tooltip="https://supabase.com/dashboard/project/ccfxqovylowipedkhwou/editor/31942"/>
                </a:rPr>
                <a:t>https://supabase.com/dashboard/project/ccfxqovylowipedkhwou/editor/31942</a:t>
              </a:r>
              <a:endParaRPr lang="en-US" sz="3165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1" tooltip="https://supabase.com/dashboard/project/ccfxqovylowipedkhwou/editor/3194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59592" y="8191133"/>
              <a:ext cx="13878752" cy="1560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5"/>
                </a:lnSpc>
              </a:pPr>
              <a:r>
                <a:rPr lang="en-US" sz="2290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2" tooltip="https://dashboard.render.com/web/srv-d5jvu2d6ubrc7399eohg/deploys/dep-d5k0t57fte5s738vj550?r=2026-01-14%4021%3A44%3A58%7E2026-01-14%4021%3A49%3A12"/>
                </a:rPr>
                <a:t>https://dashboard.render.com/web/srv-d5jvu2d6ubrc7399eohg/deploys/dep-d5k0t57fte5s738vj550?r=2026-01-14%4021%3A44%3A58%7E2026-01-14%4021%3A49%3A12</a:t>
              </a:r>
              <a:endParaRPr lang="en-US" sz="2290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2" tooltip="https://dashboard.render.com/web/srv-d5jvu2d6ubrc7399eohg/deploys/dep-d5k0t57fte5s738vj550?r=2026-01-14%4021%3A44%3A58%7E2026-01-14%4021%3A49%3A1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61051" y="8210338"/>
              <a:ext cx="4898542" cy="780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Render Link-2 : </a:t>
              </a:r>
              <a:endParaRPr lang="en-US" sz="34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61051" y="11533620"/>
              <a:ext cx="4898542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Github Link : </a:t>
              </a:r>
              <a:endParaRPr lang="en-US" sz="40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159592" y="11629928"/>
              <a:ext cx="13771803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3" tooltip="https://github.com/ANINDASAU/iMu-MultiAI-agent"/>
                </a:rPr>
                <a:t>https://github.com/ANINDASAU/iMu-MultiAI-agent</a:t>
              </a:r>
              <a:endParaRPr lang="en-US" sz="3500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3" tooltip="https://github.com/ANINDASAU/iMu-MultiAI-agen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61051" y="13036453"/>
              <a:ext cx="4476005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Drive Link : </a:t>
              </a:r>
              <a:endParaRPr lang="en-US" sz="40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737056" y="13142287"/>
              <a:ext cx="14519367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4" tooltip="https://drive.google.com/drive/folders/1RjznN_l68ItKxF4vhygiKxwKaDwlUg0s?usp=sharing"/>
                </a:rPr>
                <a:t>https://drive.google.com/drive/folders/1RjznN_l68ItKxF4vhygiKxwKaDwlUg0s?usp=sharing</a:t>
              </a:r>
              <a:endParaRPr lang="en-US" sz="3200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4" tooltip="https://drive.google.com/drive/folders/1RjznN_l68ItKxF4vhygiKxwKaDwlUg0s?usp=sharing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283885" y="6067609"/>
              <a:ext cx="4898542" cy="91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Vercel Link : </a:t>
              </a:r>
              <a:endParaRPr lang="en-US" sz="4000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574542" y="6139886"/>
              <a:ext cx="10394394" cy="700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5"/>
                </a:lnSpc>
              </a:pPr>
              <a:r>
                <a:rPr lang="en-US" sz="3180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5" tooltip="https://imu-multi-ai-agent.vercel.app"/>
                </a:rPr>
                <a:t>https://imu-multi-ai-agent.vercel.app/</a:t>
              </a:r>
              <a:endParaRPr lang="en-US" sz="3180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5" tooltip="https://imu-multi-ai-agent.vercel.app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574542" y="6792455"/>
              <a:ext cx="15493738" cy="62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5"/>
                </a:lnSpc>
              </a:pPr>
              <a:r>
                <a:rPr lang="en-US" sz="2855" u="sng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  <a:hlinkClick r:id="rId16" tooltip="https://vercel.com/anindas-projects-a3531d1c/imu-multi-ai-agent"/>
                </a:rPr>
                <a:t>https://vercel.com/anindas-projects-a3531d1c/imu-multi-ai-agent</a:t>
              </a:r>
              <a:endParaRPr lang="en-US" sz="2855" u="sng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  <a:hlinkClick r:id="rId16" tooltip="https://vercel.com/anindas-projects-a3531d1c/imu-multi-ai-agen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9148" y="1200150"/>
            <a:ext cx="17959070" cy="8186420"/>
            <a:chOff x="1048173" y="228600"/>
            <a:chExt cx="23945427" cy="10915227"/>
          </a:xfrm>
        </p:grpSpPr>
        <p:sp>
          <p:nvSpPr>
            <p:cNvPr id="4" name="TextBox 4"/>
            <p:cNvSpPr txBox="1"/>
            <p:nvPr/>
          </p:nvSpPr>
          <p:spPr>
            <a:xfrm>
              <a:off x="7390917" y="1647058"/>
              <a:ext cx="11594116" cy="208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</a:pPr>
              <a:r>
                <a:rPr lang="en-US" sz="9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Conclusion</a:t>
              </a:r>
              <a:endParaRPr lang="en-US" sz="9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29277" y="4134617"/>
              <a:ext cx="19117396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The system is a scalable, cost-effective solution to university administrative challenges.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AI-driven automation ensures smooth interaction between students and university units.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Enhances access to information and supports Quality Education (SDG 4).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20692533" y="9658774"/>
              <a:ext cx="4301067" cy="1485053"/>
            </a:xfrm>
            <a:custGeom>
              <a:avLst/>
              <a:gdLst/>
              <a:ahLst/>
              <a:cxnLst/>
              <a:rect l="l" t="t" r="r" b="b"/>
              <a:pathLst>
                <a:path w="4735151" h="2195926">
                  <a:moveTo>
                    <a:pt x="4735151" y="0"/>
                  </a:moveTo>
                  <a:lnTo>
                    <a:pt x="0" y="0"/>
                  </a:lnTo>
                  <a:lnTo>
                    <a:pt x="0" y="2195926"/>
                  </a:lnTo>
                  <a:lnTo>
                    <a:pt x="4735151" y="2195926"/>
                  </a:lnTo>
                  <a:lnTo>
                    <a:pt x="473515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48173" y="228600"/>
              <a:ext cx="4111413" cy="1967653"/>
            </a:xfrm>
            <a:custGeom>
              <a:avLst/>
              <a:gdLst/>
              <a:ahLst/>
              <a:cxnLst/>
              <a:rect l="l" t="t" r="r" b="b"/>
              <a:pathLst>
                <a:path w="4735151" h="2195926">
                  <a:moveTo>
                    <a:pt x="0" y="0"/>
                  </a:moveTo>
                  <a:lnTo>
                    <a:pt x="4735151" y="0"/>
                  </a:lnTo>
                  <a:lnTo>
                    <a:pt x="4735151" y="2195926"/>
                  </a:lnTo>
                  <a:lnTo>
                    <a:pt x="0" y="2195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5250" y="156210"/>
            <a:ext cx="18056861" cy="10077450"/>
            <a:chOff x="0" y="0"/>
            <a:chExt cx="27450202" cy="15084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43019" cy="4838951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4297425" y="10545234"/>
              <a:ext cx="3152777" cy="4539754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9" y="0"/>
                  </a:lnTo>
                  <a:lnTo>
                    <a:pt x="397015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194852" y="4581776"/>
              <a:ext cx="11594116" cy="2418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</a:pPr>
              <a:r>
                <a:rPr lang="en-US" sz="9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Introduction</a:t>
              </a:r>
              <a:endParaRPr lang="en-US" sz="9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33211" y="7069335"/>
              <a:ext cx="19117396" cy="564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Modern universities face a high volume of student queries across admissions, academics, scholarships, welfare, and career support.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Students often struggle to find the right department, causing confusion and delays.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Our solution: an AI-powered Intelligent Assistant Management System to guide students efficiently.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13628" y="499517"/>
            <a:ext cx="16945610" cy="8759190"/>
            <a:chOff x="863600" y="2633980"/>
            <a:chExt cx="22594146" cy="11678921"/>
          </a:xfrm>
        </p:grpSpPr>
        <p:sp>
          <p:nvSpPr>
            <p:cNvPr id="4" name="TextBox 4"/>
            <p:cNvSpPr txBox="1"/>
            <p:nvPr/>
          </p:nvSpPr>
          <p:spPr>
            <a:xfrm>
              <a:off x="9065720" y="6184358"/>
              <a:ext cx="11594116" cy="543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Thank You</a:t>
              </a:r>
              <a:endParaRPr lang="en-US" sz="15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863600" y="2633980"/>
              <a:ext cx="4214707" cy="2852420"/>
            </a:xfrm>
            <a:custGeom>
              <a:avLst/>
              <a:gdLst/>
              <a:ahLst/>
              <a:cxnLst/>
              <a:rect l="l" t="t" r="r" b="b"/>
              <a:pathLst>
                <a:path w="5077913" h="5486400">
                  <a:moveTo>
                    <a:pt x="0" y="0"/>
                  </a:moveTo>
                  <a:lnTo>
                    <a:pt x="5077913" y="0"/>
                  </a:lnTo>
                  <a:lnTo>
                    <a:pt x="507791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9241346" y="13260494"/>
              <a:ext cx="4216400" cy="1052407"/>
            </a:xfrm>
            <a:custGeom>
              <a:avLst/>
              <a:gdLst/>
              <a:ahLst/>
              <a:cxnLst/>
              <a:rect l="l" t="t" r="r" b="b"/>
              <a:pathLst>
                <a:path w="5595985" h="1027626">
                  <a:moveTo>
                    <a:pt x="0" y="0"/>
                  </a:moveTo>
                  <a:lnTo>
                    <a:pt x="5595985" y="0"/>
                  </a:lnTo>
                  <a:lnTo>
                    <a:pt x="5595985" y="1027627"/>
                  </a:lnTo>
                  <a:lnTo>
                    <a:pt x="0" y="1027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18246">
              <a:off x="5010301" y="6740620"/>
              <a:ext cx="5778012" cy="4170674"/>
            </a:xfrm>
            <a:custGeom>
              <a:avLst/>
              <a:gdLst/>
              <a:ahLst/>
              <a:cxnLst/>
              <a:rect l="l" t="t" r="r" b="b"/>
              <a:pathLst>
                <a:path w="5778012" h="4170674">
                  <a:moveTo>
                    <a:pt x="0" y="0"/>
                  </a:moveTo>
                  <a:lnTo>
                    <a:pt x="5778013" y="0"/>
                  </a:lnTo>
                  <a:lnTo>
                    <a:pt x="5778013" y="4170675"/>
                  </a:lnTo>
                  <a:lnTo>
                    <a:pt x="0" y="41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6205" y="173355"/>
            <a:ext cx="18023205" cy="9975850"/>
            <a:chOff x="0" y="0"/>
            <a:chExt cx="26651193" cy="11143471"/>
          </a:xfrm>
        </p:grpSpPr>
        <p:sp>
          <p:nvSpPr>
            <p:cNvPr id="4" name="Freeform 4"/>
            <p:cNvSpPr/>
            <p:nvPr/>
          </p:nvSpPr>
          <p:spPr>
            <a:xfrm flipH="1">
              <a:off x="21916042" y="8947545"/>
              <a:ext cx="4735151" cy="2195926"/>
            </a:xfrm>
            <a:custGeom>
              <a:avLst/>
              <a:gdLst/>
              <a:ahLst/>
              <a:cxnLst/>
              <a:rect l="l" t="t" r="r" b="b"/>
              <a:pathLst>
                <a:path w="4735151" h="2195926">
                  <a:moveTo>
                    <a:pt x="4735151" y="0"/>
                  </a:moveTo>
                  <a:lnTo>
                    <a:pt x="0" y="0"/>
                  </a:lnTo>
                  <a:lnTo>
                    <a:pt x="0" y="2195926"/>
                  </a:lnTo>
                  <a:lnTo>
                    <a:pt x="4735151" y="2195926"/>
                  </a:lnTo>
                  <a:lnTo>
                    <a:pt x="473515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5635767" y="1456431"/>
              <a:ext cx="15104418" cy="1583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0"/>
                </a:lnSpc>
              </a:pPr>
              <a:r>
                <a:rPr lang="en-US" sz="79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Problem Statement</a:t>
              </a:r>
              <a:endParaRPr lang="en-US" sz="79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03903" y="4435867"/>
              <a:ext cx="15536282" cy="4211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Students experience delays due to manual help desks and limited staff.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Peak periods like admissions or exams worsen the problem.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47700" lvl="1" indent="-323850" algn="just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Misrouted queries lead to repeated visits and administrative burden.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4200"/>
                </a:lnSpc>
              </a:p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4735151" cy="2195926"/>
            </a:xfrm>
            <a:custGeom>
              <a:avLst/>
              <a:gdLst/>
              <a:ahLst/>
              <a:cxnLst/>
              <a:rect l="l" t="t" r="r" b="b"/>
              <a:pathLst>
                <a:path w="4735151" h="2195926">
                  <a:moveTo>
                    <a:pt x="0" y="0"/>
                  </a:moveTo>
                  <a:lnTo>
                    <a:pt x="4735151" y="0"/>
                  </a:lnTo>
                  <a:lnTo>
                    <a:pt x="4735151" y="2195926"/>
                  </a:lnTo>
                  <a:lnTo>
                    <a:pt x="0" y="2195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100330"/>
            <a:ext cx="18136235" cy="10059035"/>
            <a:chOff x="0" y="0"/>
            <a:chExt cx="23916089" cy="150726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4042555" y="6740128"/>
              <a:ext cx="17189748" cy="1821117"/>
              <a:chOff x="0" y="0"/>
              <a:chExt cx="3395506" cy="3597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4042555" y="9094645"/>
              <a:ext cx="17189748" cy="1821117"/>
              <a:chOff x="0" y="0"/>
              <a:chExt cx="3395506" cy="3597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4042555" y="11449162"/>
              <a:ext cx="17189748" cy="1821117"/>
              <a:chOff x="0" y="0"/>
              <a:chExt cx="3395506" cy="3597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120755" y="3788481"/>
              <a:ext cx="17075718" cy="161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Sustainable Development Goal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156762" y="7250636"/>
              <a:ext cx="16961334" cy="806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SDG 4: Quality Education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56762" y="9579753"/>
              <a:ext cx="16961334" cy="806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Ensures inclusive and equitable access to information.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156762" y="11642170"/>
              <a:ext cx="16961334" cy="161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Our system improves access to academic and administrative support, enhancing the learning experience.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290993" cy="4636177"/>
            </a:xfrm>
            <a:custGeom>
              <a:avLst/>
              <a:gdLst/>
              <a:ahLst/>
              <a:cxnLst/>
              <a:rect l="l" t="t" r="r" b="b"/>
              <a:pathLst>
                <a:path w="4290993" h="4636177">
                  <a:moveTo>
                    <a:pt x="0" y="0"/>
                  </a:moveTo>
                  <a:lnTo>
                    <a:pt x="4290993" y="0"/>
                  </a:lnTo>
                  <a:lnTo>
                    <a:pt x="4290993" y="4636177"/>
                  </a:lnTo>
                  <a:lnTo>
                    <a:pt x="0" y="4636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8320104" y="14044979"/>
              <a:ext cx="5595985" cy="1027626"/>
            </a:xfrm>
            <a:custGeom>
              <a:avLst/>
              <a:gdLst/>
              <a:ahLst/>
              <a:cxnLst/>
              <a:rect l="l" t="t" r="r" b="b"/>
              <a:pathLst>
                <a:path w="5595985" h="1027626">
                  <a:moveTo>
                    <a:pt x="0" y="0"/>
                  </a:moveTo>
                  <a:lnTo>
                    <a:pt x="5595985" y="0"/>
                  </a:lnTo>
                  <a:lnTo>
                    <a:pt x="5595985" y="1027626"/>
                  </a:lnTo>
                  <a:lnTo>
                    <a:pt x="0" y="1027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>
            <p:custDataLst>
              <p:tags r:id="rId2"/>
            </p:custDataLst>
          </p:nvPr>
        </p:nvGrpSpPr>
        <p:grpSpPr>
          <a:xfrm rot="0">
            <a:off x="93345" y="186055"/>
            <a:ext cx="17171670" cy="9885680"/>
            <a:chOff x="1475772" y="276573"/>
            <a:chExt cx="20592275" cy="14745505"/>
          </a:xfrm>
        </p:grpSpPr>
        <p:sp>
          <p:nvSpPr>
            <p:cNvPr id="4" name="TextBox 4"/>
            <p:cNvSpPr txBox="1"/>
            <p:nvPr/>
          </p:nvSpPr>
          <p:spPr>
            <a:xfrm>
              <a:off x="6959978" y="3149058"/>
              <a:ext cx="11354903" cy="1739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Proposed Solution </a:t>
              </a:r>
              <a:endParaRPr lang="en-US" sz="65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 rot="0">
              <a:off x="4652119" y="5698417"/>
              <a:ext cx="1373609" cy="1109193"/>
              <a:chOff x="0" y="0"/>
              <a:chExt cx="366930" cy="296297"/>
            </a:xfrm>
          </p:grpSpPr>
          <p:sp>
            <p:nvSpPr>
              <p:cNvPr id="6" name="Freeform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3206811" y="6533562"/>
              <a:ext cx="4264225" cy="4060388"/>
              <a:chOff x="0" y="0"/>
              <a:chExt cx="1139095" cy="1084644"/>
            </a:xfrm>
          </p:grpSpPr>
          <p:sp>
            <p:nvSpPr>
              <p:cNvPr id="9" name="Freeform 9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13909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139095" h="1084644">
                    <a:moveTo>
                      <a:pt x="234182" y="0"/>
                    </a:moveTo>
                    <a:lnTo>
                      <a:pt x="904912" y="0"/>
                    </a:lnTo>
                    <a:cubicBezTo>
                      <a:pt x="1034248" y="0"/>
                      <a:pt x="1139095" y="104847"/>
                      <a:pt x="1139095" y="234182"/>
                    </a:cubicBezTo>
                    <a:lnTo>
                      <a:pt x="1139095" y="850462"/>
                    </a:lnTo>
                    <a:cubicBezTo>
                      <a:pt x="1139095" y="912571"/>
                      <a:pt x="1114422" y="972136"/>
                      <a:pt x="1070504" y="1016053"/>
                    </a:cubicBezTo>
                    <a:cubicBezTo>
                      <a:pt x="1026586" y="1059971"/>
                      <a:pt x="967021" y="1084644"/>
                      <a:pt x="904912" y="1084644"/>
                    </a:cubicBezTo>
                    <a:lnTo>
                      <a:pt x="234182" y="1084644"/>
                    </a:lnTo>
                    <a:cubicBezTo>
                      <a:pt x="104847" y="1084644"/>
                      <a:pt x="0" y="979797"/>
                      <a:pt x="0" y="850462"/>
                    </a:cubicBezTo>
                    <a:lnTo>
                      <a:pt x="0" y="234182"/>
                    </a:lnTo>
                    <a:cubicBezTo>
                      <a:pt x="0" y="104847"/>
                      <a:pt x="104847" y="0"/>
                      <a:pt x="2341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139095" cy="1122744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>
              <p:custDataLst>
                <p:tags r:id="rId5"/>
              </p:custDataLst>
            </p:nvPr>
          </p:nvSpPr>
          <p:spPr>
            <a:xfrm>
              <a:off x="3481641" y="7473545"/>
              <a:ext cx="3714565" cy="99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AI-powered virtual assistant for university students.</a:t>
              </a:r>
              <a:endParaRPr lang="en-US" sz="185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TextBox 12"/>
            <p:cNvSpPr txBox="1"/>
            <p:nvPr>
              <p:custDataLst>
                <p:tags r:id="rId6"/>
              </p:custDataLst>
            </p:nvPr>
          </p:nvSpPr>
          <p:spPr>
            <a:xfrm>
              <a:off x="4800582" y="5783682"/>
              <a:ext cx="1076683" cy="98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5"/>
                </a:lnSpc>
              </a:pPr>
              <a:r>
                <a:rPr lang="en-US" sz="369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1</a:t>
              </a:r>
              <a:endParaRPr lang="en-US" sz="369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 rot="0">
              <a:off x="9517505" y="5698417"/>
              <a:ext cx="1373609" cy="1109193"/>
              <a:chOff x="0" y="0"/>
              <a:chExt cx="366930" cy="296297"/>
            </a:xfrm>
          </p:grpSpPr>
          <p:sp>
            <p:nvSpPr>
              <p:cNvPr id="14" name="Freeform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8072197" y="6533562"/>
              <a:ext cx="4264225" cy="4060388"/>
              <a:chOff x="0" y="0"/>
              <a:chExt cx="1139095" cy="1084644"/>
            </a:xfrm>
          </p:grpSpPr>
          <p:sp>
            <p:nvSpPr>
              <p:cNvPr id="17" name="Freeform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113909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139095" h="1084644">
                    <a:moveTo>
                      <a:pt x="234182" y="0"/>
                    </a:moveTo>
                    <a:lnTo>
                      <a:pt x="904912" y="0"/>
                    </a:lnTo>
                    <a:cubicBezTo>
                      <a:pt x="1034248" y="0"/>
                      <a:pt x="1139095" y="104847"/>
                      <a:pt x="1139095" y="234182"/>
                    </a:cubicBezTo>
                    <a:lnTo>
                      <a:pt x="1139095" y="850462"/>
                    </a:lnTo>
                    <a:cubicBezTo>
                      <a:pt x="1139095" y="912571"/>
                      <a:pt x="1114422" y="972136"/>
                      <a:pt x="1070504" y="1016053"/>
                    </a:cubicBezTo>
                    <a:cubicBezTo>
                      <a:pt x="1026586" y="1059971"/>
                      <a:pt x="967021" y="1084644"/>
                      <a:pt x="904912" y="1084644"/>
                    </a:cubicBezTo>
                    <a:lnTo>
                      <a:pt x="234182" y="1084644"/>
                    </a:lnTo>
                    <a:cubicBezTo>
                      <a:pt x="104847" y="1084644"/>
                      <a:pt x="0" y="979797"/>
                      <a:pt x="0" y="850462"/>
                    </a:cubicBezTo>
                    <a:lnTo>
                      <a:pt x="0" y="234182"/>
                    </a:lnTo>
                    <a:cubicBezTo>
                      <a:pt x="0" y="104847"/>
                      <a:pt x="104847" y="0"/>
                      <a:pt x="2341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139095" cy="1122744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9" name="TextBox 19"/>
            <p:cNvSpPr txBox="1"/>
            <p:nvPr>
              <p:custDataLst>
                <p:tags r:id="rId9"/>
              </p:custDataLst>
            </p:nvPr>
          </p:nvSpPr>
          <p:spPr>
            <a:xfrm>
              <a:off x="8347027" y="7473545"/>
              <a:ext cx="3714565" cy="1486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Understands natural language (text) queries of students.</a:t>
              </a:r>
              <a:endParaRPr lang="en-US" sz="185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TextBox 20"/>
            <p:cNvSpPr txBox="1"/>
            <p:nvPr>
              <p:custDataLst>
                <p:tags r:id="rId10"/>
              </p:custDataLst>
            </p:nvPr>
          </p:nvSpPr>
          <p:spPr>
            <a:xfrm>
              <a:off x="9665968" y="5783682"/>
              <a:ext cx="1076683" cy="98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5"/>
                </a:lnSpc>
              </a:pPr>
              <a:r>
                <a:rPr lang="en-US" sz="369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2</a:t>
              </a:r>
              <a:endParaRPr lang="en-US" sz="369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 rot="0">
              <a:off x="14382891" y="5698417"/>
              <a:ext cx="1373609" cy="1109193"/>
              <a:chOff x="0" y="0"/>
              <a:chExt cx="366930" cy="296297"/>
            </a:xfrm>
          </p:grpSpPr>
          <p:sp>
            <p:nvSpPr>
              <p:cNvPr id="22" name="Freeform 22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2937583" y="6533562"/>
              <a:ext cx="4264225" cy="4060388"/>
              <a:chOff x="0" y="0"/>
              <a:chExt cx="1139095" cy="1084644"/>
            </a:xfrm>
          </p:grpSpPr>
          <p:sp>
            <p:nvSpPr>
              <p:cNvPr id="25" name="Freeform 25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113909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139095" h="1084644">
                    <a:moveTo>
                      <a:pt x="234182" y="0"/>
                    </a:moveTo>
                    <a:lnTo>
                      <a:pt x="904912" y="0"/>
                    </a:lnTo>
                    <a:cubicBezTo>
                      <a:pt x="1034248" y="0"/>
                      <a:pt x="1139095" y="104847"/>
                      <a:pt x="1139095" y="234182"/>
                    </a:cubicBezTo>
                    <a:lnTo>
                      <a:pt x="1139095" y="850462"/>
                    </a:lnTo>
                    <a:cubicBezTo>
                      <a:pt x="1139095" y="912571"/>
                      <a:pt x="1114422" y="972136"/>
                      <a:pt x="1070504" y="1016053"/>
                    </a:cubicBezTo>
                    <a:cubicBezTo>
                      <a:pt x="1026586" y="1059971"/>
                      <a:pt x="967021" y="1084644"/>
                      <a:pt x="904912" y="1084644"/>
                    </a:cubicBezTo>
                    <a:lnTo>
                      <a:pt x="234182" y="1084644"/>
                    </a:lnTo>
                    <a:cubicBezTo>
                      <a:pt x="104847" y="1084644"/>
                      <a:pt x="0" y="979797"/>
                      <a:pt x="0" y="850462"/>
                    </a:cubicBezTo>
                    <a:lnTo>
                      <a:pt x="0" y="234182"/>
                    </a:lnTo>
                    <a:cubicBezTo>
                      <a:pt x="0" y="104847"/>
                      <a:pt x="104847" y="0"/>
                      <a:pt x="2341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139095" cy="1122744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7" name="TextBox 27"/>
            <p:cNvSpPr txBox="1"/>
            <p:nvPr>
              <p:custDataLst>
                <p:tags r:id="rId13"/>
              </p:custDataLst>
            </p:nvPr>
          </p:nvSpPr>
          <p:spPr>
            <a:xfrm>
              <a:off x="13212413" y="7473545"/>
              <a:ext cx="3714565" cy="198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Automatically routes queries to the correct university unit and direct email to Unit In-Charge.</a:t>
              </a:r>
              <a:endParaRPr lang="en-US" sz="185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TextBox 28"/>
            <p:cNvSpPr txBox="1"/>
            <p:nvPr>
              <p:custDataLst>
                <p:tags r:id="rId14"/>
              </p:custDataLst>
            </p:nvPr>
          </p:nvSpPr>
          <p:spPr>
            <a:xfrm>
              <a:off x="14531354" y="5783682"/>
              <a:ext cx="1076683" cy="98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5"/>
                </a:lnSpc>
              </a:pPr>
              <a:r>
                <a:rPr lang="en-US" sz="369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3</a:t>
              </a:r>
              <a:endParaRPr lang="en-US" sz="369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29" name="Group 29"/>
            <p:cNvGrpSpPr/>
            <p:nvPr/>
          </p:nvGrpSpPr>
          <p:grpSpPr>
            <a:xfrm rot="0">
              <a:off x="19249130" y="5698417"/>
              <a:ext cx="1373609" cy="1109193"/>
              <a:chOff x="0" y="0"/>
              <a:chExt cx="366930" cy="296297"/>
            </a:xfrm>
          </p:grpSpPr>
          <p:sp>
            <p:nvSpPr>
              <p:cNvPr id="30" name="Freeform 30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7803822" y="6533562"/>
              <a:ext cx="4264225" cy="4060388"/>
              <a:chOff x="0" y="0"/>
              <a:chExt cx="1139095" cy="1084644"/>
            </a:xfrm>
          </p:grpSpPr>
          <p:sp>
            <p:nvSpPr>
              <p:cNvPr id="33" name="Freeform 33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113909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139095" h="1084644">
                    <a:moveTo>
                      <a:pt x="234182" y="0"/>
                    </a:moveTo>
                    <a:lnTo>
                      <a:pt x="904912" y="0"/>
                    </a:lnTo>
                    <a:cubicBezTo>
                      <a:pt x="1034248" y="0"/>
                      <a:pt x="1139095" y="104847"/>
                      <a:pt x="1139095" y="234182"/>
                    </a:cubicBezTo>
                    <a:lnTo>
                      <a:pt x="1139095" y="850462"/>
                    </a:lnTo>
                    <a:cubicBezTo>
                      <a:pt x="1139095" y="912571"/>
                      <a:pt x="1114422" y="972136"/>
                      <a:pt x="1070504" y="1016053"/>
                    </a:cubicBezTo>
                    <a:cubicBezTo>
                      <a:pt x="1026586" y="1059971"/>
                      <a:pt x="967021" y="1084644"/>
                      <a:pt x="904912" y="1084644"/>
                    </a:cubicBezTo>
                    <a:lnTo>
                      <a:pt x="234182" y="1084644"/>
                    </a:lnTo>
                    <a:cubicBezTo>
                      <a:pt x="104847" y="1084644"/>
                      <a:pt x="0" y="979797"/>
                      <a:pt x="0" y="850462"/>
                    </a:cubicBezTo>
                    <a:lnTo>
                      <a:pt x="0" y="234182"/>
                    </a:lnTo>
                    <a:cubicBezTo>
                      <a:pt x="0" y="104847"/>
                      <a:pt x="104847" y="0"/>
                      <a:pt x="2341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139095" cy="1122744"/>
              </a:xfrm>
              <a:prstGeom prst="rect">
                <a:avLst/>
              </a:prstGeom>
            </p:spPr>
            <p:txBody>
              <a:bodyPr lIns="38830" tIns="38830" rIns="38830" bIns="3883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5" name="TextBox 35"/>
            <p:cNvSpPr txBox="1"/>
            <p:nvPr>
              <p:custDataLst>
                <p:tags r:id="rId17"/>
              </p:custDataLst>
            </p:nvPr>
          </p:nvSpPr>
          <p:spPr>
            <a:xfrm>
              <a:off x="18078652" y="7473545"/>
              <a:ext cx="3714565" cy="99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Functions 24/7 without human intervention.</a:t>
              </a:r>
              <a:endParaRPr lang="en-US" sz="185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TextBox 36"/>
            <p:cNvSpPr txBox="1"/>
            <p:nvPr>
              <p:custDataLst>
                <p:tags r:id="rId18"/>
              </p:custDataLst>
            </p:nvPr>
          </p:nvSpPr>
          <p:spPr>
            <a:xfrm>
              <a:off x="19397593" y="5783682"/>
              <a:ext cx="1076683" cy="98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5"/>
                </a:lnSpc>
              </a:pPr>
              <a:r>
                <a:rPr lang="en-US" sz="369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4</a:t>
              </a:r>
              <a:endParaRPr lang="en-US" sz="369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>
              <a:off x="1475772" y="276573"/>
              <a:ext cx="4625304" cy="4386333"/>
            </a:xfrm>
            <a:custGeom>
              <a:avLst/>
              <a:gdLst/>
              <a:ahLst/>
              <a:cxnLst/>
              <a:rect l="l" t="t" r="r" b="b"/>
              <a:pathLst>
                <a:path w="5077913" h="5486400">
                  <a:moveTo>
                    <a:pt x="0" y="0"/>
                  </a:moveTo>
                  <a:lnTo>
                    <a:pt x="5077913" y="0"/>
                  </a:lnTo>
                  <a:lnTo>
                    <a:pt x="507791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8" name="Group 38"/>
            <p:cNvGrpSpPr/>
            <p:nvPr/>
          </p:nvGrpSpPr>
          <p:grpSpPr>
            <a:xfrm rot="0">
              <a:off x="4800752" y="11635350"/>
              <a:ext cx="15673355" cy="3386728"/>
              <a:chOff x="0" y="0"/>
              <a:chExt cx="4612736" cy="99672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612736" cy="996729"/>
              </a:xfrm>
              <a:custGeom>
                <a:avLst/>
                <a:gdLst/>
                <a:ahLst/>
                <a:cxnLst/>
                <a:rect l="l" t="t" r="r" b="b"/>
                <a:pathLst>
                  <a:path w="4612736" h="996729">
                    <a:moveTo>
                      <a:pt x="0" y="0"/>
                    </a:moveTo>
                    <a:lnTo>
                      <a:pt x="4612736" y="0"/>
                    </a:lnTo>
                    <a:lnTo>
                      <a:pt x="4612736" y="996729"/>
                    </a:lnTo>
                    <a:lnTo>
                      <a:pt x="0" y="9967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4612736" cy="1034829"/>
              </a:xfrm>
              <a:prstGeom prst="rect">
                <a:avLst/>
              </a:prstGeom>
            </p:spPr>
            <p:txBody>
              <a:bodyPr lIns="35245" tIns="35245" rIns="35245" bIns="3524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1334239" y="12030778"/>
              <a:ext cx="8851866" cy="293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2440" lvl="1" indent="-236220" algn="just">
                <a:lnSpc>
                  <a:spcPts val="3065"/>
                </a:lnSpc>
                <a:buFont typeface="Arial" panose="020B0604020202020204"/>
                <a:buChar char="•"/>
              </a:pPr>
              <a:r>
                <a:rPr lang="en-US" sz="219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Provide instant, accurate guidance</a:t>
              </a:r>
              <a:endParaRPr lang="en-US" sz="219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72440" lvl="1" indent="-236220" algn="just">
                <a:lnSpc>
                  <a:spcPts val="3065"/>
                </a:lnSpc>
                <a:buFont typeface="Arial" panose="020B0604020202020204"/>
                <a:buChar char="•"/>
              </a:pPr>
              <a:r>
                <a:rPr lang="en-US" sz="219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Reduce dependency on manual help desks</a:t>
              </a:r>
              <a:endParaRPr lang="en-US" sz="219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72440" lvl="1" indent="-236220" algn="just">
                <a:lnSpc>
                  <a:spcPts val="3065"/>
                </a:lnSpc>
                <a:buFont typeface="Arial" panose="020B0604020202020204"/>
                <a:buChar char="•"/>
              </a:pPr>
              <a:r>
                <a:rPr lang="en-US" sz="219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Minimize student waiting time and confusion</a:t>
              </a:r>
              <a:endParaRPr lang="en-US" sz="219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72440" lvl="1" indent="-236220" algn="just">
                <a:lnSpc>
                  <a:spcPts val="3065"/>
                </a:lnSpc>
                <a:buFont typeface="Arial" panose="020B0604020202020204"/>
                <a:buChar char="•"/>
              </a:pPr>
              <a:r>
                <a:rPr lang="en-US" sz="219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Optimize administrative workload</a:t>
              </a:r>
              <a:endParaRPr lang="en-US" sz="219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72440" lvl="1" indent="-236220" algn="just">
                <a:lnSpc>
                  <a:spcPts val="3065"/>
                </a:lnSpc>
                <a:buFont typeface="Arial" panose="020B0604020202020204"/>
                <a:buChar char="•"/>
              </a:pPr>
              <a:r>
                <a:rPr lang="en-US" sz="219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Improve overall student experience</a:t>
              </a:r>
              <a:endParaRPr lang="en-US" sz="219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5525506" y="12815085"/>
              <a:ext cx="5130352" cy="1080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0"/>
                </a:lnSpc>
              </a:pPr>
              <a:r>
                <a:rPr lang="en-US" sz="4035" b="1">
                  <a:solidFill>
                    <a:srgbClr val="337271"/>
                  </a:solidFill>
                  <a:latin typeface="AC Diary Girl Bold" panose="02000603000000000000"/>
                  <a:ea typeface="AC Diary Girl Bold" panose="02000603000000000000"/>
                  <a:cs typeface="AC Diary Girl Bold" panose="02000603000000000000"/>
                  <a:sym typeface="AC Diary Girl Bold" panose="02000603000000000000"/>
                </a:rPr>
                <a:t>Objectives :</a:t>
              </a:r>
              <a:endParaRPr lang="en-US" sz="4035" b="1">
                <a:solidFill>
                  <a:srgbClr val="337271"/>
                </a:solidFill>
                <a:latin typeface="AC Diary Girl Bold" panose="02000603000000000000"/>
                <a:ea typeface="AC Diary Girl Bold" panose="02000603000000000000"/>
                <a:cs typeface="AC Diary Girl Bold" panose="02000603000000000000"/>
                <a:sym typeface="AC Diary Girl Bold" panose="02000603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9240" y="137160"/>
            <a:ext cx="17850485" cy="10060940"/>
            <a:chOff x="0" y="0"/>
            <a:chExt cx="25249005" cy="15167077"/>
          </a:xfrm>
        </p:grpSpPr>
        <p:sp>
          <p:nvSpPr>
            <p:cNvPr id="4" name="TextBox 4"/>
            <p:cNvSpPr txBox="1"/>
            <p:nvPr/>
          </p:nvSpPr>
          <p:spPr>
            <a:xfrm>
              <a:off x="5763682" y="2377873"/>
              <a:ext cx="13824035" cy="1758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Key Functional Units</a:t>
              </a:r>
              <a:endParaRPr lang="en-US" sz="65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78846" y="9680677"/>
              <a:ext cx="3970159" cy="5486400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8" y="0"/>
                  </a:lnTo>
                  <a:lnTo>
                    <a:pt x="39701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70159" cy="5486400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9" y="0"/>
                  </a:lnTo>
                  <a:lnTo>
                    <a:pt x="397015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0">
              <a:off x="3241919" y="5411926"/>
              <a:ext cx="8894976" cy="3406807"/>
              <a:chOff x="0" y="0"/>
              <a:chExt cx="3163167" cy="121150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3167" cy="1211504"/>
              </a:xfrm>
              <a:custGeom>
                <a:avLst/>
                <a:gdLst/>
                <a:ahLst/>
                <a:cxnLst/>
                <a:rect l="l" t="t" r="r" b="b"/>
                <a:pathLst>
                  <a:path w="3163167" h="1211504">
                    <a:moveTo>
                      <a:pt x="54543" y="0"/>
                    </a:moveTo>
                    <a:lnTo>
                      <a:pt x="3108624" y="0"/>
                    </a:lnTo>
                    <a:cubicBezTo>
                      <a:pt x="3138748" y="0"/>
                      <a:pt x="3163167" y="24420"/>
                      <a:pt x="3163167" y="54543"/>
                    </a:cubicBezTo>
                    <a:lnTo>
                      <a:pt x="3163167" y="1156961"/>
                    </a:lnTo>
                    <a:cubicBezTo>
                      <a:pt x="3163167" y="1187085"/>
                      <a:pt x="3138748" y="1211504"/>
                      <a:pt x="3108624" y="1211504"/>
                    </a:cubicBezTo>
                    <a:lnTo>
                      <a:pt x="54543" y="1211504"/>
                    </a:lnTo>
                    <a:cubicBezTo>
                      <a:pt x="24420" y="1211504"/>
                      <a:pt x="0" y="1187085"/>
                      <a:pt x="0" y="1156961"/>
                    </a:cubicBezTo>
                    <a:lnTo>
                      <a:pt x="0" y="54543"/>
                    </a:lnTo>
                    <a:cubicBezTo>
                      <a:pt x="0" y="24420"/>
                      <a:pt x="24420" y="0"/>
                      <a:pt x="54543" y="0"/>
                    </a:cubicBezTo>
                    <a:close/>
                  </a:path>
                </a:pathLst>
              </a:custGeom>
              <a:solidFill>
                <a:srgbClr val="33727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3163167" cy="1249604"/>
              </a:xfrm>
              <a:prstGeom prst="rect">
                <a:avLst/>
              </a:prstGeom>
            </p:spPr>
            <p:txBody>
              <a:bodyPr lIns="28218" tIns="28218" rIns="28218" bIns="2821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766356" y="6405191"/>
              <a:ext cx="7846102" cy="202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Admission/Scholarship Unit: </a:t>
              </a:r>
              <a:r>
                <a:rPr lang="en-US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Handles admissions, eligibility, fees, scholarships.</a:t>
              </a:r>
              <a:endPara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119179" y="5610764"/>
              <a:ext cx="3140456" cy="75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0"/>
                </a:lnSpc>
              </a:pPr>
              <a:r>
                <a:rPr lang="en-US" sz="277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1</a:t>
              </a:r>
              <a:endParaRPr lang="en-US" sz="277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0">
              <a:off x="12901267" y="5411926"/>
              <a:ext cx="8894976" cy="3406807"/>
              <a:chOff x="0" y="0"/>
              <a:chExt cx="3163167" cy="121150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63167" cy="1211504"/>
              </a:xfrm>
              <a:custGeom>
                <a:avLst/>
                <a:gdLst/>
                <a:ahLst/>
                <a:cxnLst/>
                <a:rect l="l" t="t" r="r" b="b"/>
                <a:pathLst>
                  <a:path w="3163167" h="1211504">
                    <a:moveTo>
                      <a:pt x="54543" y="0"/>
                    </a:moveTo>
                    <a:lnTo>
                      <a:pt x="3108624" y="0"/>
                    </a:lnTo>
                    <a:cubicBezTo>
                      <a:pt x="3138748" y="0"/>
                      <a:pt x="3163167" y="24420"/>
                      <a:pt x="3163167" y="54543"/>
                    </a:cubicBezTo>
                    <a:lnTo>
                      <a:pt x="3163167" y="1156961"/>
                    </a:lnTo>
                    <a:cubicBezTo>
                      <a:pt x="3163167" y="1187085"/>
                      <a:pt x="3138748" y="1211504"/>
                      <a:pt x="3108624" y="1211504"/>
                    </a:cubicBezTo>
                    <a:lnTo>
                      <a:pt x="54543" y="1211504"/>
                    </a:lnTo>
                    <a:cubicBezTo>
                      <a:pt x="24420" y="1211504"/>
                      <a:pt x="0" y="1187085"/>
                      <a:pt x="0" y="1156961"/>
                    </a:cubicBezTo>
                    <a:lnTo>
                      <a:pt x="0" y="54543"/>
                    </a:lnTo>
                    <a:cubicBezTo>
                      <a:pt x="0" y="24420"/>
                      <a:pt x="24420" y="0"/>
                      <a:pt x="54543" y="0"/>
                    </a:cubicBezTo>
                    <a:close/>
                  </a:path>
                </a:pathLst>
              </a:custGeom>
              <a:solidFill>
                <a:srgbClr val="33727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163167" cy="1249604"/>
              </a:xfrm>
              <a:prstGeom prst="rect">
                <a:avLst/>
              </a:prstGeom>
            </p:spPr>
            <p:txBody>
              <a:bodyPr lIns="28218" tIns="28218" rIns="28218" bIns="2821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3425704" y="6405191"/>
              <a:ext cx="7846102" cy="202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Academic Support Unit:</a:t>
              </a:r>
              <a:r>
                <a:rPr lang="en-US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Covers curriculum, exams, grading, attendance.</a:t>
              </a:r>
              <a:endPara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78527" y="5610764"/>
              <a:ext cx="3140456" cy="75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0"/>
                </a:lnSpc>
              </a:pPr>
              <a:r>
                <a:rPr lang="en-US" sz="277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2</a:t>
              </a:r>
              <a:endParaRPr lang="en-US" sz="277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 rot="0">
              <a:off x="3414385" y="9017069"/>
              <a:ext cx="8729615" cy="3406807"/>
              <a:chOff x="0" y="0"/>
              <a:chExt cx="3104363" cy="121150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104363" cy="1211504"/>
              </a:xfrm>
              <a:custGeom>
                <a:avLst/>
                <a:gdLst/>
                <a:ahLst/>
                <a:cxnLst/>
                <a:rect l="l" t="t" r="r" b="b"/>
                <a:pathLst>
                  <a:path w="3104363" h="1211504">
                    <a:moveTo>
                      <a:pt x="55576" y="0"/>
                    </a:moveTo>
                    <a:lnTo>
                      <a:pt x="3048787" y="0"/>
                    </a:lnTo>
                    <a:cubicBezTo>
                      <a:pt x="3063526" y="0"/>
                      <a:pt x="3077663" y="5855"/>
                      <a:pt x="3088085" y="16278"/>
                    </a:cubicBezTo>
                    <a:cubicBezTo>
                      <a:pt x="3098508" y="26701"/>
                      <a:pt x="3104363" y="40837"/>
                      <a:pt x="3104363" y="55576"/>
                    </a:cubicBezTo>
                    <a:lnTo>
                      <a:pt x="3104363" y="1155928"/>
                    </a:lnTo>
                    <a:cubicBezTo>
                      <a:pt x="3104363" y="1186622"/>
                      <a:pt x="3079481" y="1211504"/>
                      <a:pt x="3048787" y="1211504"/>
                    </a:cubicBezTo>
                    <a:lnTo>
                      <a:pt x="55576" y="1211504"/>
                    </a:lnTo>
                    <a:cubicBezTo>
                      <a:pt x="24882" y="1211504"/>
                      <a:pt x="0" y="1186622"/>
                      <a:pt x="0" y="1155928"/>
                    </a:cubicBezTo>
                    <a:lnTo>
                      <a:pt x="0" y="55576"/>
                    </a:lnTo>
                    <a:cubicBezTo>
                      <a:pt x="0" y="40837"/>
                      <a:pt x="5855" y="26701"/>
                      <a:pt x="16278" y="16278"/>
                    </a:cubicBezTo>
                    <a:cubicBezTo>
                      <a:pt x="26701" y="5855"/>
                      <a:pt x="40837" y="0"/>
                      <a:pt x="55576" y="0"/>
                    </a:cubicBezTo>
                    <a:close/>
                  </a:path>
                </a:pathLst>
              </a:custGeom>
              <a:solidFill>
                <a:srgbClr val="33727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3104363" cy="1249604"/>
              </a:xfrm>
              <a:prstGeom prst="rect">
                <a:avLst/>
              </a:prstGeom>
            </p:spPr>
            <p:txBody>
              <a:bodyPr lIns="28218" tIns="28218" rIns="28218" bIns="2821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929072" y="10010335"/>
              <a:ext cx="7700241" cy="202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Student Welfare Unit:</a:t>
              </a:r>
              <a:r>
                <a:rPr lang="en-US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Manages wellbeing, hostels, grievances, counseling.</a:t>
              </a:r>
              <a:endPara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238156" y="9215908"/>
              <a:ext cx="3082074" cy="75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0"/>
                </a:lnSpc>
              </a:pPr>
              <a:r>
                <a:rPr lang="en-US" sz="277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3</a:t>
              </a:r>
              <a:endParaRPr lang="en-US" sz="277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22" name="Group 22"/>
            <p:cNvGrpSpPr/>
            <p:nvPr/>
          </p:nvGrpSpPr>
          <p:grpSpPr>
            <a:xfrm rot="0">
              <a:off x="12894162" y="9017069"/>
              <a:ext cx="8729615" cy="3406807"/>
              <a:chOff x="0" y="0"/>
              <a:chExt cx="3104363" cy="121150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104363" cy="1211504"/>
              </a:xfrm>
              <a:custGeom>
                <a:avLst/>
                <a:gdLst/>
                <a:ahLst/>
                <a:cxnLst/>
                <a:rect l="l" t="t" r="r" b="b"/>
                <a:pathLst>
                  <a:path w="3104363" h="1211504">
                    <a:moveTo>
                      <a:pt x="55576" y="0"/>
                    </a:moveTo>
                    <a:lnTo>
                      <a:pt x="3048787" y="0"/>
                    </a:lnTo>
                    <a:cubicBezTo>
                      <a:pt x="3063526" y="0"/>
                      <a:pt x="3077663" y="5855"/>
                      <a:pt x="3088085" y="16278"/>
                    </a:cubicBezTo>
                    <a:cubicBezTo>
                      <a:pt x="3098508" y="26701"/>
                      <a:pt x="3104363" y="40837"/>
                      <a:pt x="3104363" y="55576"/>
                    </a:cubicBezTo>
                    <a:lnTo>
                      <a:pt x="3104363" y="1155928"/>
                    </a:lnTo>
                    <a:cubicBezTo>
                      <a:pt x="3104363" y="1186622"/>
                      <a:pt x="3079481" y="1211504"/>
                      <a:pt x="3048787" y="1211504"/>
                    </a:cubicBezTo>
                    <a:lnTo>
                      <a:pt x="55576" y="1211504"/>
                    </a:lnTo>
                    <a:cubicBezTo>
                      <a:pt x="24882" y="1211504"/>
                      <a:pt x="0" y="1186622"/>
                      <a:pt x="0" y="1155928"/>
                    </a:cubicBezTo>
                    <a:lnTo>
                      <a:pt x="0" y="55576"/>
                    </a:lnTo>
                    <a:cubicBezTo>
                      <a:pt x="0" y="40837"/>
                      <a:pt x="5855" y="26701"/>
                      <a:pt x="16278" y="16278"/>
                    </a:cubicBezTo>
                    <a:cubicBezTo>
                      <a:pt x="26701" y="5855"/>
                      <a:pt x="40837" y="0"/>
                      <a:pt x="55576" y="0"/>
                    </a:cubicBezTo>
                    <a:close/>
                  </a:path>
                </a:pathLst>
              </a:custGeom>
              <a:solidFill>
                <a:srgbClr val="33727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3104363" cy="1249604"/>
              </a:xfrm>
              <a:prstGeom prst="rect">
                <a:avLst/>
              </a:prstGeom>
            </p:spPr>
            <p:txBody>
              <a:bodyPr lIns="28218" tIns="28218" rIns="28218" bIns="2821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3408849" y="10010335"/>
              <a:ext cx="7700241" cy="202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Career/Skill Development Unit:</a:t>
              </a:r>
              <a:r>
                <a:rPr lang="en-US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Supports internships, placements, and career guidance.</a:t>
              </a:r>
              <a:endPara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717933" y="9215908"/>
              <a:ext cx="3082074" cy="75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0"/>
                </a:lnSpc>
              </a:pPr>
              <a:r>
                <a:rPr lang="en-US" sz="2775">
                  <a:solidFill>
                    <a:srgbClr val="FFFFFF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4</a:t>
              </a:r>
              <a:endParaRPr lang="en-US" sz="2775">
                <a:solidFill>
                  <a:srgbClr val="FFFFFF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09550" y="99695"/>
            <a:ext cx="17993360" cy="10033000"/>
            <a:chOff x="0" y="0"/>
            <a:chExt cx="23916089" cy="150726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4042555" y="6740128"/>
              <a:ext cx="17189748" cy="1821117"/>
              <a:chOff x="0" y="0"/>
              <a:chExt cx="3395506" cy="3597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4042555" y="9094645"/>
              <a:ext cx="17189748" cy="1821117"/>
              <a:chOff x="0" y="0"/>
              <a:chExt cx="3395506" cy="3597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4042555" y="11449162"/>
              <a:ext cx="17189748" cy="1821117"/>
              <a:chOff x="0" y="0"/>
              <a:chExt cx="3395506" cy="3597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95506" cy="359727"/>
              </a:xfrm>
              <a:custGeom>
                <a:avLst/>
                <a:gdLst/>
                <a:ahLst/>
                <a:cxnLst/>
                <a:rect l="l" t="t" r="r" b="b"/>
                <a:pathLst>
                  <a:path w="3395506" h="359727">
                    <a:moveTo>
                      <a:pt x="0" y="0"/>
                    </a:moveTo>
                    <a:lnTo>
                      <a:pt x="3395506" y="0"/>
                    </a:lnTo>
                    <a:lnTo>
                      <a:pt x="3395506" y="359727"/>
                    </a:lnTo>
                    <a:lnTo>
                      <a:pt x="0" y="3597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37271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395506" cy="397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156762" y="4152308"/>
              <a:ext cx="17075718" cy="1617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Target Users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156762" y="7250636"/>
              <a:ext cx="16961334" cy="80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12th pass students seeking admission info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56762" y="9579753"/>
              <a:ext cx="16961334" cy="80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Undergraduate/Post-Graduate students (1st–4th year)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156762" y="11642170"/>
              <a:ext cx="16961334" cy="80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University administrative departments</a:t>
              </a:r>
              <a:endPara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290993" cy="4636177"/>
            </a:xfrm>
            <a:custGeom>
              <a:avLst/>
              <a:gdLst/>
              <a:ahLst/>
              <a:cxnLst/>
              <a:rect l="l" t="t" r="r" b="b"/>
              <a:pathLst>
                <a:path w="4290993" h="4636177">
                  <a:moveTo>
                    <a:pt x="0" y="0"/>
                  </a:moveTo>
                  <a:lnTo>
                    <a:pt x="4290993" y="0"/>
                  </a:lnTo>
                  <a:lnTo>
                    <a:pt x="4290993" y="4636177"/>
                  </a:lnTo>
                  <a:lnTo>
                    <a:pt x="0" y="4636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8320104" y="14044979"/>
              <a:ext cx="5595985" cy="1027626"/>
            </a:xfrm>
            <a:custGeom>
              <a:avLst/>
              <a:gdLst/>
              <a:ahLst/>
              <a:cxnLst/>
              <a:rect l="l" t="t" r="r" b="b"/>
              <a:pathLst>
                <a:path w="5595985" h="1027626">
                  <a:moveTo>
                    <a:pt x="0" y="0"/>
                  </a:moveTo>
                  <a:lnTo>
                    <a:pt x="5595985" y="0"/>
                  </a:lnTo>
                  <a:lnTo>
                    <a:pt x="5595985" y="1027626"/>
                  </a:lnTo>
                  <a:lnTo>
                    <a:pt x="0" y="1027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7005" y="233680"/>
            <a:ext cx="17986375" cy="9861550"/>
            <a:chOff x="0" y="0"/>
            <a:chExt cx="24478402" cy="15072605"/>
          </a:xfrm>
        </p:grpSpPr>
        <p:sp>
          <p:nvSpPr>
            <p:cNvPr id="4" name="TextBox 4"/>
            <p:cNvSpPr txBox="1"/>
            <p:nvPr/>
          </p:nvSpPr>
          <p:spPr>
            <a:xfrm>
              <a:off x="4099570" y="3193508"/>
              <a:ext cx="17075718" cy="1646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Technologies Used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 rot="0">
              <a:off x="796456" y="6090839"/>
              <a:ext cx="7893982" cy="4114463"/>
              <a:chOff x="0" y="0"/>
              <a:chExt cx="1643433" cy="8565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43433" cy="856582"/>
              </a:xfrm>
              <a:custGeom>
                <a:avLst/>
                <a:gdLst/>
                <a:ahLst/>
                <a:cxnLst/>
                <a:rect l="l" t="t" r="r" b="b"/>
                <a:pathLst>
                  <a:path w="1643433" h="856582">
                    <a:moveTo>
                      <a:pt x="120891" y="0"/>
                    </a:moveTo>
                    <a:lnTo>
                      <a:pt x="1522542" y="0"/>
                    </a:lnTo>
                    <a:cubicBezTo>
                      <a:pt x="1589309" y="0"/>
                      <a:pt x="1643433" y="54125"/>
                      <a:pt x="1643433" y="120891"/>
                    </a:cubicBezTo>
                    <a:lnTo>
                      <a:pt x="1643433" y="735691"/>
                    </a:lnTo>
                    <a:cubicBezTo>
                      <a:pt x="1643433" y="767754"/>
                      <a:pt x="1630697" y="798503"/>
                      <a:pt x="1608025" y="821174"/>
                    </a:cubicBezTo>
                    <a:cubicBezTo>
                      <a:pt x="1585354" y="843846"/>
                      <a:pt x="1554605" y="856582"/>
                      <a:pt x="1522542" y="856582"/>
                    </a:cubicBezTo>
                    <a:lnTo>
                      <a:pt x="120891" y="856582"/>
                    </a:lnTo>
                    <a:cubicBezTo>
                      <a:pt x="88829" y="856582"/>
                      <a:pt x="58080" y="843846"/>
                      <a:pt x="35408" y="821174"/>
                    </a:cubicBezTo>
                    <a:cubicBezTo>
                      <a:pt x="12737" y="798503"/>
                      <a:pt x="0" y="767754"/>
                      <a:pt x="0" y="735691"/>
                    </a:cubicBezTo>
                    <a:lnTo>
                      <a:pt x="0" y="120891"/>
                    </a:lnTo>
                    <a:cubicBezTo>
                      <a:pt x="0" y="88829"/>
                      <a:pt x="12737" y="58080"/>
                      <a:pt x="35408" y="35408"/>
                    </a:cubicBezTo>
                    <a:cubicBezTo>
                      <a:pt x="58080" y="12737"/>
                      <a:pt x="88829" y="0"/>
                      <a:pt x="1208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37271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643433" cy="894682"/>
              </a:xfrm>
              <a:prstGeom prst="rect">
                <a:avLst/>
              </a:prstGeom>
            </p:spPr>
            <p:txBody>
              <a:bodyPr lIns="52136" tIns="52136" rIns="52136" bIns="52136" rtlCol="0" anchor="ctr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365829" y="6413382"/>
              <a:ext cx="6755236" cy="3018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Frontend:</a:t>
              </a:r>
              <a:endParaRPr lang="en-US" sz="2200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949960" lvl="2" indent="-316865" algn="just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React (Vite)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949960" lvl="2" indent="-316865" algn="just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Minimal chat-style user interface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3080"/>
                </a:lnSpc>
              </a:pPr>
            </a:p>
          </p:txBody>
        </p:sp>
        <p:grpSp>
          <p:nvGrpSpPr>
            <p:cNvPr id="9" name="Group 9"/>
            <p:cNvGrpSpPr/>
            <p:nvPr/>
          </p:nvGrpSpPr>
          <p:grpSpPr>
            <a:xfrm rot="0">
              <a:off x="8690438" y="6090839"/>
              <a:ext cx="7893982" cy="4114463"/>
              <a:chOff x="0" y="0"/>
              <a:chExt cx="1643433" cy="8565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43433" cy="856582"/>
              </a:xfrm>
              <a:custGeom>
                <a:avLst/>
                <a:gdLst/>
                <a:ahLst/>
                <a:cxnLst/>
                <a:rect l="l" t="t" r="r" b="b"/>
                <a:pathLst>
                  <a:path w="1643433" h="856582">
                    <a:moveTo>
                      <a:pt x="120891" y="0"/>
                    </a:moveTo>
                    <a:lnTo>
                      <a:pt x="1522542" y="0"/>
                    </a:lnTo>
                    <a:cubicBezTo>
                      <a:pt x="1589309" y="0"/>
                      <a:pt x="1643433" y="54125"/>
                      <a:pt x="1643433" y="120891"/>
                    </a:cubicBezTo>
                    <a:lnTo>
                      <a:pt x="1643433" y="735691"/>
                    </a:lnTo>
                    <a:cubicBezTo>
                      <a:pt x="1643433" y="767754"/>
                      <a:pt x="1630697" y="798503"/>
                      <a:pt x="1608025" y="821174"/>
                    </a:cubicBezTo>
                    <a:cubicBezTo>
                      <a:pt x="1585354" y="843846"/>
                      <a:pt x="1554605" y="856582"/>
                      <a:pt x="1522542" y="856582"/>
                    </a:cubicBezTo>
                    <a:lnTo>
                      <a:pt x="120891" y="856582"/>
                    </a:lnTo>
                    <a:cubicBezTo>
                      <a:pt x="88829" y="856582"/>
                      <a:pt x="58080" y="843846"/>
                      <a:pt x="35408" y="821174"/>
                    </a:cubicBezTo>
                    <a:cubicBezTo>
                      <a:pt x="12737" y="798503"/>
                      <a:pt x="0" y="767754"/>
                      <a:pt x="0" y="735691"/>
                    </a:cubicBezTo>
                    <a:lnTo>
                      <a:pt x="0" y="120891"/>
                    </a:lnTo>
                    <a:cubicBezTo>
                      <a:pt x="0" y="88829"/>
                      <a:pt x="12737" y="58080"/>
                      <a:pt x="35408" y="35408"/>
                    </a:cubicBezTo>
                    <a:cubicBezTo>
                      <a:pt x="58080" y="12737"/>
                      <a:pt x="88829" y="0"/>
                      <a:pt x="1208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37271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643433" cy="894682"/>
              </a:xfrm>
              <a:prstGeom prst="rect">
                <a:avLst/>
              </a:prstGeom>
            </p:spPr>
            <p:txBody>
              <a:bodyPr lIns="52136" tIns="52136" rIns="52136" bIns="52136" rtlCol="0" anchor="ctr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9259811" y="6413382"/>
              <a:ext cx="6755236" cy="362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Backend:</a:t>
              </a:r>
              <a:endParaRPr lang="en-US" sz="2200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949960" lvl="2" indent="-316865" algn="just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Python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949960" lvl="2" indent="-316865" algn="just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F</a:t>
              </a: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astAPI for API handling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949960" lvl="2" indent="-316865" algn="just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La</a:t>
              </a: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ngGraph for conversation flow and routing logic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3080"/>
                </a:lnSpc>
              </a:pPr>
            </a:p>
          </p:txBody>
        </p:sp>
        <p:grpSp>
          <p:nvGrpSpPr>
            <p:cNvPr id="13" name="Group 13"/>
            <p:cNvGrpSpPr/>
            <p:nvPr/>
          </p:nvGrpSpPr>
          <p:grpSpPr>
            <a:xfrm rot="0">
              <a:off x="16578617" y="5907831"/>
              <a:ext cx="7899785" cy="4297471"/>
              <a:chOff x="0" y="-38100"/>
              <a:chExt cx="1644642" cy="89468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44641" cy="856582"/>
              </a:xfrm>
              <a:custGeom>
                <a:avLst/>
                <a:gdLst/>
                <a:ahLst/>
                <a:cxnLst/>
                <a:rect l="l" t="t" r="r" b="b"/>
                <a:pathLst>
                  <a:path w="1644641" h="856582">
                    <a:moveTo>
                      <a:pt x="120802" y="0"/>
                    </a:moveTo>
                    <a:lnTo>
                      <a:pt x="1523839" y="0"/>
                    </a:lnTo>
                    <a:cubicBezTo>
                      <a:pt x="1590556" y="0"/>
                      <a:pt x="1644641" y="54085"/>
                      <a:pt x="1644641" y="120802"/>
                    </a:cubicBezTo>
                    <a:lnTo>
                      <a:pt x="1644641" y="735780"/>
                    </a:lnTo>
                    <a:cubicBezTo>
                      <a:pt x="1644641" y="767819"/>
                      <a:pt x="1631914" y="798545"/>
                      <a:pt x="1609259" y="821200"/>
                    </a:cubicBezTo>
                    <a:cubicBezTo>
                      <a:pt x="1586605" y="843855"/>
                      <a:pt x="1555878" y="856582"/>
                      <a:pt x="1523839" y="856582"/>
                    </a:cubicBezTo>
                    <a:lnTo>
                      <a:pt x="120802" y="856582"/>
                    </a:lnTo>
                    <a:cubicBezTo>
                      <a:pt x="88764" y="856582"/>
                      <a:pt x="58037" y="843855"/>
                      <a:pt x="35382" y="821200"/>
                    </a:cubicBezTo>
                    <a:cubicBezTo>
                      <a:pt x="12727" y="798545"/>
                      <a:pt x="0" y="767819"/>
                      <a:pt x="0" y="735780"/>
                    </a:cubicBezTo>
                    <a:lnTo>
                      <a:pt x="0" y="120802"/>
                    </a:lnTo>
                    <a:cubicBezTo>
                      <a:pt x="0" y="88764"/>
                      <a:pt x="12727" y="58037"/>
                      <a:pt x="35382" y="35382"/>
                    </a:cubicBezTo>
                    <a:cubicBezTo>
                      <a:pt x="58037" y="12727"/>
                      <a:pt x="88764" y="0"/>
                      <a:pt x="1208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37271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44642" cy="894682"/>
              </a:xfrm>
              <a:prstGeom prst="rect">
                <a:avLst/>
              </a:prstGeom>
            </p:spPr>
            <p:txBody>
              <a:bodyPr lIns="52136" tIns="52136" rIns="52136" bIns="52136" rtlCol="0" anchor="ctr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6656548" y="6413379"/>
              <a:ext cx="7693089" cy="381134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AI &amp; Automation:</a:t>
              </a:r>
              <a:endParaRPr lang="en-US" sz="2200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949960" lvl="2" indent="-316865" algn="l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G</a:t>
              </a: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emini API for natural language understanding and intelligent responses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949960" lvl="2" indent="-316865" algn="l">
                <a:lnSpc>
                  <a:spcPts val="3080"/>
                </a:lnSpc>
                <a:buFont typeface="Arial" panose="020B0604020202020204"/>
                <a:buChar char="⚬"/>
              </a:pP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Relay.app for workflow automation and webhook</a:t>
              </a:r>
              <a:r>
                <a:rPr lang="en-IN" alt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2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handling</a:t>
              </a:r>
              <a:endParaRPr lang="en-US" sz="22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3080"/>
                </a:lnSpc>
              </a:p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290993" cy="4636177"/>
            </a:xfrm>
            <a:custGeom>
              <a:avLst/>
              <a:gdLst/>
              <a:ahLst/>
              <a:cxnLst/>
              <a:rect l="l" t="t" r="r" b="b"/>
              <a:pathLst>
                <a:path w="4290993" h="4636177">
                  <a:moveTo>
                    <a:pt x="0" y="0"/>
                  </a:moveTo>
                  <a:lnTo>
                    <a:pt x="4290993" y="0"/>
                  </a:lnTo>
                  <a:lnTo>
                    <a:pt x="4290993" y="4636177"/>
                  </a:lnTo>
                  <a:lnTo>
                    <a:pt x="0" y="4636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8320104" y="14044979"/>
              <a:ext cx="5595985" cy="1027626"/>
            </a:xfrm>
            <a:custGeom>
              <a:avLst/>
              <a:gdLst/>
              <a:ahLst/>
              <a:cxnLst/>
              <a:rect l="l" t="t" r="r" b="b"/>
              <a:pathLst>
                <a:path w="5595985" h="1027626">
                  <a:moveTo>
                    <a:pt x="0" y="0"/>
                  </a:moveTo>
                  <a:lnTo>
                    <a:pt x="5595985" y="0"/>
                  </a:lnTo>
                  <a:lnTo>
                    <a:pt x="5595985" y="1027626"/>
                  </a:lnTo>
                  <a:lnTo>
                    <a:pt x="0" y="1027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 rot="0">
              <a:off x="4743447" y="10593376"/>
              <a:ext cx="7893982" cy="3252358"/>
              <a:chOff x="0" y="0"/>
              <a:chExt cx="1643433" cy="67710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43433" cy="677102"/>
              </a:xfrm>
              <a:custGeom>
                <a:avLst/>
                <a:gdLst/>
                <a:ahLst/>
                <a:cxnLst/>
                <a:rect l="l" t="t" r="r" b="b"/>
                <a:pathLst>
                  <a:path w="1643433" h="677102">
                    <a:moveTo>
                      <a:pt x="120891" y="0"/>
                    </a:moveTo>
                    <a:lnTo>
                      <a:pt x="1522542" y="0"/>
                    </a:lnTo>
                    <a:cubicBezTo>
                      <a:pt x="1589309" y="0"/>
                      <a:pt x="1643433" y="54125"/>
                      <a:pt x="1643433" y="120891"/>
                    </a:cubicBezTo>
                    <a:lnTo>
                      <a:pt x="1643433" y="556211"/>
                    </a:lnTo>
                    <a:cubicBezTo>
                      <a:pt x="1643433" y="588274"/>
                      <a:pt x="1630697" y="619023"/>
                      <a:pt x="1608025" y="641694"/>
                    </a:cubicBezTo>
                    <a:cubicBezTo>
                      <a:pt x="1585354" y="664366"/>
                      <a:pt x="1554605" y="677102"/>
                      <a:pt x="1522542" y="677102"/>
                    </a:cubicBezTo>
                    <a:lnTo>
                      <a:pt x="120891" y="677102"/>
                    </a:lnTo>
                    <a:cubicBezTo>
                      <a:pt x="88829" y="677102"/>
                      <a:pt x="58080" y="664366"/>
                      <a:pt x="35408" y="641694"/>
                    </a:cubicBezTo>
                    <a:cubicBezTo>
                      <a:pt x="12737" y="619023"/>
                      <a:pt x="0" y="588274"/>
                      <a:pt x="0" y="556211"/>
                    </a:cubicBezTo>
                    <a:lnTo>
                      <a:pt x="0" y="120891"/>
                    </a:lnTo>
                    <a:cubicBezTo>
                      <a:pt x="0" y="88829"/>
                      <a:pt x="12737" y="58080"/>
                      <a:pt x="35408" y="35408"/>
                    </a:cubicBezTo>
                    <a:cubicBezTo>
                      <a:pt x="58080" y="12737"/>
                      <a:pt x="88829" y="0"/>
                      <a:pt x="1208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37271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643433" cy="734252"/>
              </a:xfrm>
              <a:prstGeom prst="rect">
                <a:avLst/>
              </a:prstGeom>
            </p:spPr>
            <p:txBody>
              <a:bodyPr lIns="52136" tIns="52136" rIns="52136" bIns="52136" rtlCol="0" anchor="ctr"/>
              <a:lstStyle/>
              <a:p>
                <a:pPr algn="ctr">
                  <a:lnSpc>
                    <a:spcPts val="35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312820" y="10906394"/>
              <a:ext cx="6755236" cy="274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Database:</a:t>
              </a:r>
              <a:endParaRPr lang="en-US" sz="2500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1079500" lvl="2" indent="-360045" algn="just">
                <a:lnSpc>
                  <a:spcPts val="3500"/>
                </a:lnSpc>
                <a:buFont typeface="Arial" panose="020B0604020202020204"/>
                <a:buChar char="⚬"/>
              </a:pPr>
              <a:r>
                <a:rPr lang="en-US" sz="25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Supabas</a:t>
              </a:r>
              <a:r>
                <a:rPr lang="en-US" sz="25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e (PostgreSQL) for secure data storage</a:t>
              </a:r>
              <a:endParaRPr lang="en-US" sz="25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3500"/>
                </a:lnSpc>
              </a:pPr>
            </a:p>
          </p:txBody>
        </p:sp>
        <p:grpSp>
          <p:nvGrpSpPr>
            <p:cNvPr id="23" name="Group 23"/>
            <p:cNvGrpSpPr/>
            <p:nvPr/>
          </p:nvGrpSpPr>
          <p:grpSpPr>
            <a:xfrm rot="0">
              <a:off x="12637429" y="10593376"/>
              <a:ext cx="7893982" cy="3252358"/>
              <a:chOff x="0" y="0"/>
              <a:chExt cx="1643433" cy="67710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3433" cy="677102"/>
              </a:xfrm>
              <a:custGeom>
                <a:avLst/>
                <a:gdLst/>
                <a:ahLst/>
                <a:cxnLst/>
                <a:rect l="l" t="t" r="r" b="b"/>
                <a:pathLst>
                  <a:path w="1643433" h="677102">
                    <a:moveTo>
                      <a:pt x="120891" y="0"/>
                    </a:moveTo>
                    <a:lnTo>
                      <a:pt x="1522542" y="0"/>
                    </a:lnTo>
                    <a:cubicBezTo>
                      <a:pt x="1589309" y="0"/>
                      <a:pt x="1643433" y="54125"/>
                      <a:pt x="1643433" y="120891"/>
                    </a:cubicBezTo>
                    <a:lnTo>
                      <a:pt x="1643433" y="556211"/>
                    </a:lnTo>
                    <a:cubicBezTo>
                      <a:pt x="1643433" y="588274"/>
                      <a:pt x="1630697" y="619023"/>
                      <a:pt x="1608025" y="641694"/>
                    </a:cubicBezTo>
                    <a:cubicBezTo>
                      <a:pt x="1585354" y="664366"/>
                      <a:pt x="1554605" y="677102"/>
                      <a:pt x="1522542" y="677102"/>
                    </a:cubicBezTo>
                    <a:lnTo>
                      <a:pt x="120891" y="677102"/>
                    </a:lnTo>
                    <a:cubicBezTo>
                      <a:pt x="88829" y="677102"/>
                      <a:pt x="58080" y="664366"/>
                      <a:pt x="35408" y="641694"/>
                    </a:cubicBezTo>
                    <a:cubicBezTo>
                      <a:pt x="12737" y="619023"/>
                      <a:pt x="0" y="588274"/>
                      <a:pt x="0" y="556211"/>
                    </a:cubicBezTo>
                    <a:lnTo>
                      <a:pt x="0" y="120891"/>
                    </a:lnTo>
                    <a:cubicBezTo>
                      <a:pt x="0" y="88829"/>
                      <a:pt x="12737" y="58080"/>
                      <a:pt x="35408" y="35408"/>
                    </a:cubicBezTo>
                    <a:cubicBezTo>
                      <a:pt x="58080" y="12737"/>
                      <a:pt x="88829" y="0"/>
                      <a:pt x="1208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37271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1643433" cy="734252"/>
              </a:xfrm>
              <a:prstGeom prst="rect">
                <a:avLst/>
              </a:prstGeom>
            </p:spPr>
            <p:txBody>
              <a:bodyPr lIns="52136" tIns="52136" rIns="52136" bIns="52136" rtlCol="0" anchor="ctr"/>
              <a:lstStyle/>
              <a:p>
                <a:pPr algn="ctr">
                  <a:lnSpc>
                    <a:spcPts val="35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3206802" y="10906394"/>
              <a:ext cx="6755236" cy="3429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Integration:</a:t>
              </a:r>
              <a:endParaRPr lang="en-US" sz="2500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1079500" lvl="2" indent="-360045" algn="l">
                <a:lnSpc>
                  <a:spcPts val="3500"/>
                </a:lnSpc>
                <a:buFont typeface="Arial" panose="020B0604020202020204"/>
                <a:buChar char="⚬"/>
              </a:pPr>
              <a:r>
                <a:rPr lang="en-US" sz="25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Webhook-b</a:t>
              </a:r>
              <a:r>
                <a:rPr lang="en-US" sz="25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ased communication between system components</a:t>
              </a:r>
              <a:endParaRPr lang="en-US" sz="25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just"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28613" y="190371"/>
            <a:ext cx="17854930" cy="9816465"/>
            <a:chOff x="3104727" y="1816947"/>
            <a:chExt cx="23806573" cy="13088620"/>
          </a:xfrm>
        </p:grpSpPr>
        <p:sp>
          <p:nvSpPr>
            <p:cNvPr id="4" name="TextBox 4"/>
            <p:cNvSpPr txBox="1"/>
            <p:nvPr/>
          </p:nvSpPr>
          <p:spPr>
            <a:xfrm>
              <a:off x="11672029" y="4057901"/>
              <a:ext cx="8599526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337271"/>
                  </a:solidFill>
                  <a:latin typeface="AC Diary Girl" panose="02000603000000000000"/>
                  <a:ea typeface="AC Diary Girl" panose="02000603000000000000"/>
                  <a:cs typeface="AC Diary Girl" panose="02000603000000000000"/>
                  <a:sym typeface="AC Diary Girl" panose="02000603000000000000"/>
                </a:rPr>
                <a:t>Why It Will Work!</a:t>
              </a:r>
              <a:endParaRPr lang="en-US" sz="6000">
                <a:solidFill>
                  <a:srgbClr val="337271"/>
                </a:solidFill>
                <a:latin typeface="AC Diary Girl" panose="02000603000000000000"/>
                <a:ea typeface="AC Diary Girl" panose="02000603000000000000"/>
                <a:cs typeface="AC Diary Girl" panose="02000603000000000000"/>
                <a:sym typeface="AC Diary Girl" panose="02000603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574532" y="6933542"/>
              <a:ext cx="10397260" cy="7518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745" lvl="1" indent="-313055" algn="l">
                <a:lnSpc>
                  <a:spcPts val="4065"/>
                </a:lnSpc>
                <a:buFont typeface="Arial" panose="020B0604020202020204"/>
                <a:buChar char="•"/>
              </a:pPr>
              <a:r>
                <a:rPr lang="en-US" sz="29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AI understands natural language and routes queries accurately.</a:t>
              </a:r>
              <a:endParaRPr lang="en-US" sz="29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26745" lvl="1" indent="-313055" algn="l">
                <a:lnSpc>
                  <a:spcPts val="4065"/>
                </a:lnSpc>
                <a:buFont typeface="Arial" panose="020B0604020202020204"/>
                <a:buChar char="•"/>
              </a:pPr>
              <a:r>
                <a:rPr lang="en-US" sz="29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Clarification system ensures all required data is collected.</a:t>
              </a:r>
              <a:endParaRPr lang="en-US" sz="29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26745" lvl="1" indent="-313055" algn="l">
                <a:lnSpc>
                  <a:spcPts val="4065"/>
                </a:lnSpc>
                <a:buFont typeface="Arial" panose="020B0604020202020204"/>
                <a:buChar char="•"/>
              </a:pPr>
              <a:r>
                <a:rPr lang="en-US" sz="29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24/7 availability reduces delays and administrative burden.</a:t>
              </a:r>
              <a:endParaRPr lang="en-US" sz="29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26745" lvl="1" indent="-313055" algn="l">
                <a:lnSpc>
                  <a:spcPts val="4065"/>
                </a:lnSpc>
                <a:buFont typeface="Arial" panose="020B0604020202020204"/>
                <a:buChar char="•"/>
              </a:pPr>
              <a:r>
                <a:rPr lang="en-US" sz="29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Scalable and customizable for any university setup.</a:t>
              </a:r>
              <a:endParaRPr lang="en-US" sz="29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626745" lvl="1" indent="-313055" algn="l">
                <a:lnSpc>
                  <a:spcPts val="4065"/>
                </a:lnSpc>
                <a:buFont typeface="Arial" panose="020B0604020202020204"/>
                <a:buChar char="•"/>
              </a:pPr>
              <a:r>
                <a:rPr lang="en-US" sz="290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Notify Unit In-Charge for making arrangement accordings,</a:t>
              </a:r>
              <a:endParaRPr lang="en-US" sz="29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l">
                <a:lnSpc>
                  <a:spcPts val="4065"/>
                </a:lnSpc>
              </a:p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0826" y="6343125"/>
              <a:ext cx="7656503" cy="7057630"/>
            </a:xfrm>
            <a:prstGeom prst="rect">
              <a:avLst/>
            </a:prstGeom>
          </p:spPr>
        </p:pic>
        <p:sp>
          <p:nvSpPr>
            <p:cNvPr id="7" name="Freeform 7"/>
            <p:cNvSpPr/>
            <p:nvPr/>
          </p:nvSpPr>
          <p:spPr>
            <a:xfrm>
              <a:off x="3104727" y="1816947"/>
              <a:ext cx="5193453" cy="3301153"/>
            </a:xfrm>
            <a:custGeom>
              <a:avLst/>
              <a:gdLst/>
              <a:ahLst/>
              <a:cxnLst/>
              <a:rect l="l" t="t" r="r" b="b"/>
              <a:pathLst>
                <a:path w="8343019" h="4838951">
                  <a:moveTo>
                    <a:pt x="0" y="0"/>
                  </a:moveTo>
                  <a:lnTo>
                    <a:pt x="8343019" y="0"/>
                  </a:lnTo>
                  <a:lnTo>
                    <a:pt x="8343019" y="4838951"/>
                  </a:lnTo>
                  <a:lnTo>
                    <a:pt x="0" y="483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4746373" y="11468947"/>
              <a:ext cx="2164927" cy="3436620"/>
            </a:xfrm>
            <a:custGeom>
              <a:avLst/>
              <a:gdLst/>
              <a:ahLst/>
              <a:cxnLst/>
              <a:rect l="l" t="t" r="r" b="b"/>
              <a:pathLst>
                <a:path w="3970159" h="5486400">
                  <a:moveTo>
                    <a:pt x="0" y="0"/>
                  </a:moveTo>
                  <a:lnTo>
                    <a:pt x="3970159" y="0"/>
                  </a:lnTo>
                  <a:lnTo>
                    <a:pt x="397015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0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1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2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3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4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5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6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17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2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3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4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5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6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7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8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ags/tag9.xml><?xml version="1.0" encoding="utf-8"?>
<p:tagLst xmlns:p="http://schemas.openxmlformats.org/presentationml/2006/main">
  <p:tag name="KSO_WM_DIAGRAM_VIRTUALLY_FRAME" val="{&quot;height&quot;:778.45,&quot;left&quot;:6.75,&quot;top&quot;:14.6,&quot;width&quot;:1366.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3959</Words>
  <Application>WPS Presentation</Application>
  <PresentationFormat>On-screen Show (4:3)</PresentationFormat>
  <Paragraphs>208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League Spartan</vt:lpstr>
      <vt:lpstr>Nunito Bold</vt:lpstr>
      <vt:lpstr>Nunito</vt:lpstr>
      <vt:lpstr>AC Diary Girl</vt:lpstr>
      <vt:lpstr>Arial</vt:lpstr>
      <vt:lpstr>AC Diary Girl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csrbox</dc:title>
  <dc:creator/>
  <cp:lastModifiedBy>Song Recommendator</cp:lastModifiedBy>
  <cp:revision>2</cp:revision>
  <dcterms:created xsi:type="dcterms:W3CDTF">2006-08-16T00:00:00Z</dcterms:created>
  <dcterms:modified xsi:type="dcterms:W3CDTF">2026-01-16T07:30:17Z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6B8A7D3CF36746F68262F5DD64EC1033_13</vt:lpwstr>
  </property>
  <property fmtid="{D5CDD505-2E9C-101B-9397-08002B2CF9AE}" pid="3" name="KSOProductBuildVer">
    <vt:lpwstr>1033-12.2.0.23196</vt:lpwstr>
  </property>
</Properties>
</file>